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0" r:id="rId2"/>
    <p:sldId id="322" r:id="rId3"/>
    <p:sldId id="318" r:id="rId4"/>
    <p:sldId id="319" r:id="rId5"/>
    <p:sldId id="294" r:id="rId6"/>
    <p:sldId id="303" r:id="rId7"/>
    <p:sldId id="325" r:id="rId8"/>
    <p:sldId id="310" r:id="rId9"/>
    <p:sldId id="323" r:id="rId10"/>
    <p:sldId id="327" r:id="rId11"/>
    <p:sldId id="324" r:id="rId12"/>
    <p:sldId id="315" r:id="rId13"/>
    <p:sldId id="321" r:id="rId14"/>
  </p:sldIdLst>
  <p:sldSz cx="12188825"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0" userDrawn="1">
          <p15:clr>
            <a:srgbClr val="A4A3A4"/>
          </p15:clr>
        </p15:guide>
        <p15:guide id="2" orient="horz" pos="1896" userDrawn="1">
          <p15:clr>
            <a:srgbClr val="A4A3A4"/>
          </p15:clr>
        </p15:guide>
        <p15:guide id="3" pos="232">
          <p15:clr>
            <a:srgbClr val="A4A3A4"/>
          </p15:clr>
        </p15:guide>
        <p15:guide id="4" pos="74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ers, Isabelle" initials="MI" lastIdx="15" clrIdx="0">
    <p:extLst>
      <p:ext uri="{19B8F6BF-5375-455C-9EA6-DF929625EA0E}">
        <p15:presenceInfo xmlns:p15="http://schemas.microsoft.com/office/powerpoint/2012/main" userId="Myers, Isabe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5C0"/>
    <a:srgbClr val="6A85AC"/>
    <a:srgbClr val="627686"/>
    <a:srgbClr val="2AAF86"/>
    <a:srgbClr val="29AE84"/>
    <a:srgbClr val="1C7F51"/>
    <a:srgbClr val="136E41"/>
    <a:srgbClr val="30CFAA"/>
    <a:srgbClr val="334F88"/>
    <a:srgbClr val="C7D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6735" autoAdjust="0"/>
  </p:normalViewPr>
  <p:slideViewPr>
    <p:cSldViewPr snapToGrid="0" showGuides="1">
      <p:cViewPr varScale="1">
        <p:scale>
          <a:sx n="71" d="100"/>
          <a:sy n="71" d="100"/>
        </p:scale>
        <p:origin x="918" y="72"/>
      </p:cViewPr>
      <p:guideLst>
        <p:guide orient="horz" pos="600"/>
        <p:guide orient="horz" pos="1896"/>
        <p:guide pos="232"/>
        <p:guide pos="74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12"/>
    </p:cViewPr>
  </p:sorterViewPr>
  <p:notesViewPr>
    <p:cSldViewPr snapToGrid="0" showGuides="1">
      <p:cViewPr varScale="1">
        <p:scale>
          <a:sx n="99" d="100"/>
          <a:sy n="99" d="100"/>
        </p:scale>
        <p:origin x="268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keposcapital.local\root\home\imyers\Documents\carbon%20baromet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keposcapital.local\root\home\imyers\Documents\carbon%20baromet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keposcapital.local\root\home\imyers\Documents\carbon%20baromete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keposcapital.local\root\home\imyers\Documents\Richmond%20Fed%20-%20underlying%20dat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keposcapital.local\root\home\imyers\Documents\Richmond%20Fed%20-%20underlying%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keposcapital.local\root\home\imyers\Documents\carbon%20barometer.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882624464655"/>
          <c:y val="7.5965098957224947E-2"/>
          <c:w val="0.76391173755353448"/>
          <c:h val="0.90168307817534643"/>
        </c:manualLayout>
      </c:layout>
      <c:barChart>
        <c:barDir val="bar"/>
        <c:grouping val="clustered"/>
        <c:varyColors val="0"/>
        <c:ser>
          <c:idx val="1"/>
          <c:order val="0"/>
          <c:tx>
            <c:strRef>
              <c:f>'2021 data'!$C$3</c:f>
              <c:strCache>
                <c:ptCount val="1"/>
                <c:pt idx="0">
                  <c:v>carbon_price_index</c:v>
                </c:pt>
              </c:strCache>
            </c:strRef>
          </c:tx>
          <c:spPr>
            <a:solidFill>
              <a:srgbClr val="E86D24"/>
            </a:solidFill>
            <a:ln>
              <a:noFill/>
            </a:ln>
            <a:effectLst/>
          </c:spPr>
          <c:invertIfNegative val="0"/>
          <c:cat>
            <c:strRef>
              <c:f>'2021 data'!$A$4:$A$30</c:f>
              <c:strCache>
                <c:ptCount val="27"/>
                <c:pt idx="0">
                  <c:v>Spain</c:v>
                </c:pt>
                <c:pt idx="1">
                  <c:v>United Kingdom</c:v>
                </c:pt>
                <c:pt idx="2">
                  <c:v>Netherlands</c:v>
                </c:pt>
                <c:pt idx="3">
                  <c:v>France</c:v>
                </c:pt>
                <c:pt idx="4">
                  <c:v>Germany</c:v>
                </c:pt>
                <c:pt idx="5">
                  <c:v>Italy</c:v>
                </c:pt>
                <c:pt idx="6">
                  <c:v>Belgium</c:v>
                </c:pt>
                <c:pt idx="7">
                  <c:v>South Korea</c:v>
                </c:pt>
                <c:pt idx="8">
                  <c:v>Canada</c:v>
                </c:pt>
                <c:pt idx="9">
                  <c:v>Czech Republic</c:v>
                </c:pt>
                <c:pt idx="10">
                  <c:v>Japan</c:v>
                </c:pt>
                <c:pt idx="11">
                  <c:v>Poland</c:v>
                </c:pt>
                <c:pt idx="12">
                  <c:v>Turkey</c:v>
                </c:pt>
                <c:pt idx="13">
                  <c:v>South Africa</c:v>
                </c:pt>
                <c:pt idx="14">
                  <c:v>India</c:v>
                </c:pt>
                <c:pt idx="15">
                  <c:v>Global</c:v>
                </c:pt>
                <c:pt idx="16">
                  <c:v>United States</c:v>
                </c:pt>
                <c:pt idx="17">
                  <c:v>Australia</c:v>
                </c:pt>
                <c:pt idx="18">
                  <c:v>China, mainland</c:v>
                </c:pt>
                <c:pt idx="19">
                  <c:v>Brazil</c:v>
                </c:pt>
                <c:pt idx="20">
                  <c:v>Russia</c:v>
                </c:pt>
                <c:pt idx="21">
                  <c:v>Mexico</c:v>
                </c:pt>
                <c:pt idx="22">
                  <c:v>Argentina</c:v>
                </c:pt>
                <c:pt idx="23">
                  <c:v>Indonesia</c:v>
                </c:pt>
                <c:pt idx="24">
                  <c:v>United Arab Emirates</c:v>
                </c:pt>
                <c:pt idx="25">
                  <c:v>Saudi Arabia</c:v>
                </c:pt>
                <c:pt idx="26">
                  <c:v>Iran</c:v>
                </c:pt>
              </c:strCache>
            </c:strRef>
          </c:cat>
          <c:val>
            <c:numRef>
              <c:f>'2021 data'!$C$4:$C$30</c:f>
              <c:numCache>
                <c:formatCode>General</c:formatCode>
                <c:ptCount val="27"/>
                <c:pt idx="0">
                  <c:v>130.28457270000001</c:v>
                </c:pt>
                <c:pt idx="1">
                  <c:v>127.9410266</c:v>
                </c:pt>
                <c:pt idx="2">
                  <c:v>122.5827642</c:v>
                </c:pt>
                <c:pt idx="3">
                  <c:v>120.6369746</c:v>
                </c:pt>
                <c:pt idx="4">
                  <c:v>101.8462365</c:v>
                </c:pt>
                <c:pt idx="5">
                  <c:v>100.1835548</c:v>
                </c:pt>
                <c:pt idx="6">
                  <c:v>72.186311029999999</c:v>
                </c:pt>
                <c:pt idx="7">
                  <c:v>68.606302839999998</c:v>
                </c:pt>
                <c:pt idx="8">
                  <c:v>57.333542420000001</c:v>
                </c:pt>
                <c:pt idx="9">
                  <c:v>51.800801159999999</c:v>
                </c:pt>
                <c:pt idx="10">
                  <c:v>48.471332339999996</c:v>
                </c:pt>
                <c:pt idx="11">
                  <c:v>48.109131820000002</c:v>
                </c:pt>
                <c:pt idx="12">
                  <c:v>31.421852309999998</c:v>
                </c:pt>
                <c:pt idx="13">
                  <c:v>27.393666920000001</c:v>
                </c:pt>
                <c:pt idx="14">
                  <c:v>21.929145200000001</c:v>
                </c:pt>
                <c:pt idx="15">
                  <c:v>18.97254096</c:v>
                </c:pt>
                <c:pt idx="16">
                  <c:v>18.468406380000001</c:v>
                </c:pt>
                <c:pt idx="17">
                  <c:v>16.900352049999999</c:v>
                </c:pt>
                <c:pt idx="18">
                  <c:v>13.934134820000001</c:v>
                </c:pt>
                <c:pt idx="19">
                  <c:v>9.0563426200000006</c:v>
                </c:pt>
                <c:pt idx="20">
                  <c:v>-11.621506119999999</c:v>
                </c:pt>
                <c:pt idx="21">
                  <c:v>-20.781939739999999</c:v>
                </c:pt>
                <c:pt idx="22">
                  <c:v>-22.503561049999998</c:v>
                </c:pt>
                <c:pt idx="23">
                  <c:v>-27.126383669999999</c:v>
                </c:pt>
                <c:pt idx="24">
                  <c:v>-63.50915655</c:v>
                </c:pt>
                <c:pt idx="25">
                  <c:v>-71.605607280000001</c:v>
                </c:pt>
                <c:pt idx="26">
                  <c:v>-89.470548960000002</c:v>
                </c:pt>
              </c:numCache>
            </c:numRef>
          </c:val>
          <c:extLst>
            <c:ext xmlns:c16="http://schemas.microsoft.com/office/drawing/2014/chart" uri="{C3380CC4-5D6E-409C-BE32-E72D297353CC}">
              <c16:uniqueId val="{00000000-F2B7-4AB4-B0AF-2C076FF33748}"/>
            </c:ext>
          </c:extLst>
        </c:ser>
        <c:ser>
          <c:idx val="0"/>
          <c:order val="1"/>
          <c:tx>
            <c:strRef>
              <c:f>'2021 data'!$B$3</c:f>
              <c:strCache>
                <c:ptCount val="1"/>
                <c:pt idx="0">
                  <c:v>co2_emissions</c:v>
                </c:pt>
              </c:strCache>
            </c:strRef>
          </c:tx>
          <c:spPr>
            <a:solidFill>
              <a:srgbClr val="2E6396"/>
            </a:solidFill>
            <a:ln>
              <a:noFill/>
            </a:ln>
            <a:effectLst/>
          </c:spPr>
          <c:invertIfNegative val="0"/>
          <c:cat>
            <c:strRef>
              <c:f>'2021 data'!$A$4:$A$30</c:f>
              <c:strCache>
                <c:ptCount val="27"/>
                <c:pt idx="0">
                  <c:v>Spain</c:v>
                </c:pt>
                <c:pt idx="1">
                  <c:v>United Kingdom</c:v>
                </c:pt>
                <c:pt idx="2">
                  <c:v>Netherlands</c:v>
                </c:pt>
                <c:pt idx="3">
                  <c:v>France</c:v>
                </c:pt>
                <c:pt idx="4">
                  <c:v>Germany</c:v>
                </c:pt>
                <c:pt idx="5">
                  <c:v>Italy</c:v>
                </c:pt>
                <c:pt idx="6">
                  <c:v>Belgium</c:v>
                </c:pt>
                <c:pt idx="7">
                  <c:v>South Korea</c:v>
                </c:pt>
                <c:pt idx="8">
                  <c:v>Canada</c:v>
                </c:pt>
                <c:pt idx="9">
                  <c:v>Czech Republic</c:v>
                </c:pt>
                <c:pt idx="10">
                  <c:v>Japan</c:v>
                </c:pt>
                <c:pt idx="11">
                  <c:v>Poland</c:v>
                </c:pt>
                <c:pt idx="12">
                  <c:v>Turkey</c:v>
                </c:pt>
                <c:pt idx="13">
                  <c:v>South Africa</c:v>
                </c:pt>
                <c:pt idx="14">
                  <c:v>India</c:v>
                </c:pt>
                <c:pt idx="15">
                  <c:v>Global</c:v>
                </c:pt>
                <c:pt idx="16">
                  <c:v>United States</c:v>
                </c:pt>
                <c:pt idx="17">
                  <c:v>Australia</c:v>
                </c:pt>
                <c:pt idx="18">
                  <c:v>China, mainland</c:v>
                </c:pt>
                <c:pt idx="19">
                  <c:v>Brazil</c:v>
                </c:pt>
                <c:pt idx="20">
                  <c:v>Russia</c:v>
                </c:pt>
                <c:pt idx="21">
                  <c:v>Mexico</c:v>
                </c:pt>
                <c:pt idx="22">
                  <c:v>Argentina</c:v>
                </c:pt>
                <c:pt idx="23">
                  <c:v>Indonesia</c:v>
                </c:pt>
                <c:pt idx="24">
                  <c:v>United Arab Emirates</c:v>
                </c:pt>
                <c:pt idx="25">
                  <c:v>Saudi Arabia</c:v>
                </c:pt>
                <c:pt idx="26">
                  <c:v>Iran</c:v>
                </c:pt>
              </c:strCache>
            </c:strRef>
          </c:cat>
          <c:val>
            <c:numRef>
              <c:f>'2021 data'!$B$4:$B$30</c:f>
              <c:numCache>
                <c:formatCode>General</c:formatCode>
                <c:ptCount val="27"/>
                <c:pt idx="0">
                  <c:v>2.435748308</c:v>
                </c:pt>
                <c:pt idx="1">
                  <c:v>3.414417678</c:v>
                </c:pt>
                <c:pt idx="2">
                  <c:v>1.770414293</c:v>
                </c:pt>
                <c:pt idx="3">
                  <c:v>2.744066466</c:v>
                </c:pt>
                <c:pt idx="4">
                  <c:v>6.4283990619999996</c:v>
                </c:pt>
                <c:pt idx="5">
                  <c:v>3.1437141820000001</c:v>
                </c:pt>
                <c:pt idx="6">
                  <c:v>1.1351514579999999</c:v>
                </c:pt>
                <c:pt idx="7">
                  <c:v>6.0297612149999997</c:v>
                </c:pt>
                <c:pt idx="8">
                  <c:v>5.1020768060000004</c:v>
                </c:pt>
                <c:pt idx="9">
                  <c:v>0.92934645069999999</c:v>
                </c:pt>
                <c:pt idx="10">
                  <c:v>10.666390269999999</c:v>
                </c:pt>
                <c:pt idx="11">
                  <c:v>3.0994303639999998</c:v>
                </c:pt>
                <c:pt idx="12">
                  <c:v>4.1264627169999999</c:v>
                </c:pt>
                <c:pt idx="13">
                  <c:v>4.3871391959999997</c:v>
                </c:pt>
                <c:pt idx="14">
                  <c:v>24.64707348</c:v>
                </c:pt>
                <c:pt idx="15">
                  <c:v>284.11038100000002</c:v>
                </c:pt>
                <c:pt idx="16">
                  <c:v>47.683774309999997</c:v>
                </c:pt>
                <c:pt idx="17">
                  <c:v>3.7036607830000001</c:v>
                </c:pt>
                <c:pt idx="18">
                  <c:v>105.6347365</c:v>
                </c:pt>
                <c:pt idx="19">
                  <c:v>4.6159824220000001</c:v>
                </c:pt>
                <c:pt idx="20">
                  <c:v>15.841560260000001</c:v>
                </c:pt>
                <c:pt idx="21">
                  <c:v>4.4979396339999997</c:v>
                </c:pt>
                <c:pt idx="22">
                  <c:v>1.8467009750000001</c:v>
                </c:pt>
                <c:pt idx="23">
                  <c:v>5.1961183650000002</c:v>
                </c:pt>
                <c:pt idx="24">
                  <c:v>2.7506244729999998</c:v>
                </c:pt>
                <c:pt idx="25">
                  <c:v>5.7172084160000001</c:v>
                </c:pt>
                <c:pt idx="26">
                  <c:v>6.5624828649999998</c:v>
                </c:pt>
              </c:numCache>
            </c:numRef>
          </c:val>
          <c:extLst>
            <c:ext xmlns:c16="http://schemas.microsoft.com/office/drawing/2014/chart" uri="{C3380CC4-5D6E-409C-BE32-E72D297353CC}">
              <c16:uniqueId val="{00000001-F2B7-4AB4-B0AF-2C076FF33748}"/>
            </c:ext>
          </c:extLst>
        </c:ser>
        <c:dLbls>
          <c:showLegendKey val="0"/>
          <c:showVal val="0"/>
          <c:showCatName val="0"/>
          <c:showSerName val="0"/>
          <c:showPercent val="0"/>
          <c:showBubbleSize val="0"/>
        </c:dLbls>
        <c:gapWidth val="165"/>
        <c:axId val="1522407008"/>
        <c:axId val="1522382464"/>
      </c:barChart>
      <c:catAx>
        <c:axId val="1522407008"/>
        <c:scaling>
          <c:orientation val="maxMin"/>
        </c:scaling>
        <c:delete val="0"/>
        <c:axPos val="l"/>
        <c:numFmt formatCode="General" sourceLinked="0"/>
        <c:majorTickMark val="none"/>
        <c:minorTickMark val="none"/>
        <c:tickLblPos val="low"/>
        <c:spPr>
          <a:noFill/>
          <a:ln w="158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2382464"/>
        <c:crosses val="autoZero"/>
        <c:auto val="1"/>
        <c:lblAlgn val="ctr"/>
        <c:lblOffset val="1"/>
        <c:noMultiLvlLbl val="0"/>
      </c:catAx>
      <c:valAx>
        <c:axId val="1522382464"/>
        <c:scaling>
          <c:orientation val="minMax"/>
          <c:max val="199"/>
          <c:min val="-200"/>
        </c:scaling>
        <c:delete val="0"/>
        <c:axPos val="t"/>
        <c:majorGridlines>
          <c:spPr>
            <a:ln w="9525" cap="flat" cmpd="sng" algn="ctr">
              <a:noFill/>
              <a:round/>
            </a:ln>
            <a:effectLst/>
          </c:spPr>
        </c:majorGridlines>
        <c:numFmt formatCode="General" sourceLinked="1"/>
        <c:majorTickMark val="out"/>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2407008"/>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19934134776097"/>
          <c:y val="7.5965120569879196E-2"/>
          <c:w val="0.76391173755353448"/>
          <c:h val="0.90168307817534643"/>
        </c:manualLayout>
      </c:layout>
      <c:barChart>
        <c:barDir val="bar"/>
        <c:grouping val="clustered"/>
        <c:varyColors val="0"/>
        <c:ser>
          <c:idx val="1"/>
          <c:order val="0"/>
          <c:tx>
            <c:strRef>
              <c:f>'2022 data'!$C$3</c:f>
              <c:strCache>
                <c:ptCount val="1"/>
                <c:pt idx="0">
                  <c:v>carbon_price_index</c:v>
                </c:pt>
              </c:strCache>
            </c:strRef>
          </c:tx>
          <c:spPr>
            <a:solidFill>
              <a:srgbClr val="E86D24"/>
            </a:solidFill>
            <a:ln>
              <a:noFill/>
            </a:ln>
            <a:effectLst/>
          </c:spPr>
          <c:invertIfNegative val="0"/>
          <c:cat>
            <c:strRef>
              <c:f>'2022 data'!$A$4:$A$30</c:f>
              <c:strCache>
                <c:ptCount val="27"/>
                <c:pt idx="0">
                  <c:v>Spain</c:v>
                </c:pt>
                <c:pt idx="1">
                  <c:v>Germany</c:v>
                </c:pt>
                <c:pt idx="2">
                  <c:v>Canada</c:v>
                </c:pt>
                <c:pt idx="3">
                  <c:v>France</c:v>
                </c:pt>
                <c:pt idx="4">
                  <c:v>South Korea</c:v>
                </c:pt>
                <c:pt idx="5">
                  <c:v>Czech Republic</c:v>
                </c:pt>
                <c:pt idx="6">
                  <c:v>Japan</c:v>
                </c:pt>
                <c:pt idx="7">
                  <c:v>Turkey</c:v>
                </c:pt>
                <c:pt idx="8">
                  <c:v>South Africa</c:v>
                </c:pt>
                <c:pt idx="9">
                  <c:v>Belgium</c:v>
                </c:pt>
                <c:pt idx="10">
                  <c:v>China, mainland</c:v>
                </c:pt>
                <c:pt idx="11">
                  <c:v>Poland</c:v>
                </c:pt>
                <c:pt idx="12">
                  <c:v>United States</c:v>
                </c:pt>
                <c:pt idx="13">
                  <c:v>India</c:v>
                </c:pt>
                <c:pt idx="14">
                  <c:v>Brazil</c:v>
                </c:pt>
                <c:pt idx="15">
                  <c:v>Australia</c:v>
                </c:pt>
                <c:pt idx="16">
                  <c:v>United Kingdom</c:v>
                </c:pt>
                <c:pt idx="17">
                  <c:v>Global</c:v>
                </c:pt>
                <c:pt idx="18">
                  <c:v>Netherlands</c:v>
                </c:pt>
                <c:pt idx="19">
                  <c:v>Argentina</c:v>
                </c:pt>
                <c:pt idx="20">
                  <c:v>Indonesia</c:v>
                </c:pt>
                <c:pt idx="21">
                  <c:v>Italy</c:v>
                </c:pt>
                <c:pt idx="22">
                  <c:v>Mexico</c:v>
                </c:pt>
                <c:pt idx="23">
                  <c:v>Russia</c:v>
                </c:pt>
                <c:pt idx="24">
                  <c:v>Saudi Arabia</c:v>
                </c:pt>
                <c:pt idx="25">
                  <c:v>United Arab Emirates</c:v>
                </c:pt>
                <c:pt idx="26">
                  <c:v>Iran</c:v>
                </c:pt>
              </c:strCache>
            </c:strRef>
          </c:cat>
          <c:val>
            <c:numRef>
              <c:f>'2022 data'!$C$4:$C$30</c:f>
              <c:numCache>
                <c:formatCode>General</c:formatCode>
                <c:ptCount val="27"/>
                <c:pt idx="0">
                  <c:v>96.665428079999998</c:v>
                </c:pt>
                <c:pt idx="1">
                  <c:v>96.310550640000002</c:v>
                </c:pt>
                <c:pt idx="2">
                  <c:v>66.312187589999994</c:v>
                </c:pt>
                <c:pt idx="3">
                  <c:v>63.709520599999998</c:v>
                </c:pt>
                <c:pt idx="4">
                  <c:v>59.125238959999997</c:v>
                </c:pt>
                <c:pt idx="5">
                  <c:v>56.315823639999998</c:v>
                </c:pt>
                <c:pt idx="6">
                  <c:v>24.764863160000001</c:v>
                </c:pt>
                <c:pt idx="7">
                  <c:v>21.205907490000001</c:v>
                </c:pt>
                <c:pt idx="8">
                  <c:v>21.195847969999999</c:v>
                </c:pt>
                <c:pt idx="9">
                  <c:v>20.95505481</c:v>
                </c:pt>
                <c:pt idx="10">
                  <c:v>18.865829739999999</c:v>
                </c:pt>
                <c:pt idx="11">
                  <c:v>18.534069899999999</c:v>
                </c:pt>
                <c:pt idx="12">
                  <c:v>17.854104119999999</c:v>
                </c:pt>
                <c:pt idx="13">
                  <c:v>16.294239489999999</c:v>
                </c:pt>
                <c:pt idx="14">
                  <c:v>15.7700429</c:v>
                </c:pt>
                <c:pt idx="15">
                  <c:v>14.056431249999999</c:v>
                </c:pt>
                <c:pt idx="16">
                  <c:v>9.6848219550000003</c:v>
                </c:pt>
                <c:pt idx="17">
                  <c:v>4.083891758</c:v>
                </c:pt>
                <c:pt idx="18">
                  <c:v>-8.5586021829999996</c:v>
                </c:pt>
                <c:pt idx="19">
                  <c:v>-8.7058637730000008</c:v>
                </c:pt>
                <c:pt idx="20">
                  <c:v>-20.661277559999998</c:v>
                </c:pt>
                <c:pt idx="21">
                  <c:v>-44.4239842</c:v>
                </c:pt>
                <c:pt idx="22">
                  <c:v>-64.880969539999995</c:v>
                </c:pt>
                <c:pt idx="23">
                  <c:v>-103.5717909</c:v>
                </c:pt>
                <c:pt idx="24">
                  <c:v>-125.62780290000001</c:v>
                </c:pt>
                <c:pt idx="25">
                  <c:v>-126.59400909999999</c:v>
                </c:pt>
                <c:pt idx="26">
                  <c:v>-189.8678175</c:v>
                </c:pt>
              </c:numCache>
            </c:numRef>
          </c:val>
          <c:extLst>
            <c:ext xmlns:c16="http://schemas.microsoft.com/office/drawing/2014/chart" uri="{C3380CC4-5D6E-409C-BE32-E72D297353CC}">
              <c16:uniqueId val="{00000000-F2B7-4AB4-B0AF-2C076FF33748}"/>
            </c:ext>
          </c:extLst>
        </c:ser>
        <c:ser>
          <c:idx val="0"/>
          <c:order val="1"/>
          <c:tx>
            <c:strRef>
              <c:f>'2022 data'!$B$3</c:f>
              <c:strCache>
                <c:ptCount val="1"/>
                <c:pt idx="0">
                  <c:v>co2_emissions</c:v>
                </c:pt>
              </c:strCache>
            </c:strRef>
          </c:tx>
          <c:spPr>
            <a:solidFill>
              <a:srgbClr val="2E6396"/>
            </a:solidFill>
            <a:ln>
              <a:noFill/>
            </a:ln>
            <a:effectLst/>
          </c:spPr>
          <c:invertIfNegative val="0"/>
          <c:cat>
            <c:strRef>
              <c:f>'2022 data'!$A$4:$A$30</c:f>
              <c:strCache>
                <c:ptCount val="27"/>
                <c:pt idx="0">
                  <c:v>Spain</c:v>
                </c:pt>
                <c:pt idx="1">
                  <c:v>Germany</c:v>
                </c:pt>
                <c:pt idx="2">
                  <c:v>Canada</c:v>
                </c:pt>
                <c:pt idx="3">
                  <c:v>France</c:v>
                </c:pt>
                <c:pt idx="4">
                  <c:v>South Korea</c:v>
                </c:pt>
                <c:pt idx="5">
                  <c:v>Czech Republic</c:v>
                </c:pt>
                <c:pt idx="6">
                  <c:v>Japan</c:v>
                </c:pt>
                <c:pt idx="7">
                  <c:v>Turkey</c:v>
                </c:pt>
                <c:pt idx="8">
                  <c:v>South Africa</c:v>
                </c:pt>
                <c:pt idx="9">
                  <c:v>Belgium</c:v>
                </c:pt>
                <c:pt idx="10">
                  <c:v>China, mainland</c:v>
                </c:pt>
                <c:pt idx="11">
                  <c:v>Poland</c:v>
                </c:pt>
                <c:pt idx="12">
                  <c:v>United States</c:v>
                </c:pt>
                <c:pt idx="13">
                  <c:v>India</c:v>
                </c:pt>
                <c:pt idx="14">
                  <c:v>Brazil</c:v>
                </c:pt>
                <c:pt idx="15">
                  <c:v>Australia</c:v>
                </c:pt>
                <c:pt idx="16">
                  <c:v>United Kingdom</c:v>
                </c:pt>
                <c:pt idx="17">
                  <c:v>Global</c:v>
                </c:pt>
                <c:pt idx="18">
                  <c:v>Netherlands</c:v>
                </c:pt>
                <c:pt idx="19">
                  <c:v>Argentina</c:v>
                </c:pt>
                <c:pt idx="20">
                  <c:v>Indonesia</c:v>
                </c:pt>
                <c:pt idx="21">
                  <c:v>Italy</c:v>
                </c:pt>
                <c:pt idx="22">
                  <c:v>Mexico</c:v>
                </c:pt>
                <c:pt idx="23">
                  <c:v>Russia</c:v>
                </c:pt>
                <c:pt idx="24">
                  <c:v>Saudi Arabia</c:v>
                </c:pt>
                <c:pt idx="25">
                  <c:v>United Arab Emirates</c:v>
                </c:pt>
                <c:pt idx="26">
                  <c:v>Iran</c:v>
                </c:pt>
              </c:strCache>
            </c:strRef>
          </c:cat>
          <c:val>
            <c:numRef>
              <c:f>'2022 data'!$B$4:$B$30</c:f>
              <c:numCache>
                <c:formatCode>General</c:formatCode>
                <c:ptCount val="27"/>
                <c:pt idx="0">
                  <c:v>2.6094423449999997</c:v>
                </c:pt>
                <c:pt idx="1">
                  <c:v>6.348783665</c:v>
                </c:pt>
                <c:pt idx="2">
                  <c:v>5.1970281969999998</c:v>
                </c:pt>
                <c:pt idx="3">
                  <c:v>2.6968867149999998</c:v>
                </c:pt>
                <c:pt idx="4">
                  <c:v>5.9239752639999992</c:v>
                </c:pt>
                <c:pt idx="5">
                  <c:v>0.95007493859999992</c:v>
                </c:pt>
                <c:pt idx="6">
                  <c:v>10.657073</c:v>
                </c:pt>
                <c:pt idx="7">
                  <c:v>4.096783866</c:v>
                </c:pt>
                <c:pt idx="8">
                  <c:v>4.2038354049999995</c:v>
                </c:pt>
                <c:pt idx="9">
                  <c:v>1.0820505950000001</c:v>
                </c:pt>
                <c:pt idx="10">
                  <c:v>105.50247709999999</c:v>
                </c:pt>
                <c:pt idx="11">
                  <c:v>2.9567707890000001</c:v>
                </c:pt>
                <c:pt idx="12">
                  <c:v>48.25780941</c:v>
                </c:pt>
                <c:pt idx="13">
                  <c:v>25.958460469999999</c:v>
                </c:pt>
                <c:pt idx="14">
                  <c:v>4.4331956159999999</c:v>
                </c:pt>
                <c:pt idx="15">
                  <c:v>3.7630457760000002</c:v>
                </c:pt>
                <c:pt idx="16">
                  <c:v>3.4464624579999996</c:v>
                </c:pt>
                <c:pt idx="17">
                  <c:v>287.13023559999999</c:v>
                </c:pt>
                <c:pt idx="18">
                  <c:v>1.6909891730000002</c:v>
                </c:pt>
                <c:pt idx="19">
                  <c:v>1.9009545240000001</c:v>
                </c:pt>
                <c:pt idx="20">
                  <c:v>6.9196684560000001</c:v>
                </c:pt>
                <c:pt idx="21">
                  <c:v>3.1767369169999999</c:v>
                </c:pt>
                <c:pt idx="22">
                  <c:v>5.0587467830000001</c:v>
                </c:pt>
                <c:pt idx="23">
                  <c:v>14.57494131</c:v>
                </c:pt>
                <c:pt idx="24">
                  <c:v>6.1247695610000008</c:v>
                </c:pt>
                <c:pt idx="25">
                  <c:v>2.9253550489999998</c:v>
                </c:pt>
                <c:pt idx="26">
                  <c:v>6.673918274</c:v>
                </c:pt>
              </c:numCache>
            </c:numRef>
          </c:val>
          <c:extLst>
            <c:ext xmlns:c16="http://schemas.microsoft.com/office/drawing/2014/chart" uri="{C3380CC4-5D6E-409C-BE32-E72D297353CC}">
              <c16:uniqueId val="{00000001-F2B7-4AB4-B0AF-2C076FF33748}"/>
            </c:ext>
          </c:extLst>
        </c:ser>
        <c:dLbls>
          <c:showLegendKey val="0"/>
          <c:showVal val="0"/>
          <c:showCatName val="0"/>
          <c:showSerName val="0"/>
          <c:showPercent val="0"/>
          <c:showBubbleSize val="0"/>
        </c:dLbls>
        <c:gapWidth val="165"/>
        <c:axId val="1522407008"/>
        <c:axId val="1522382464"/>
      </c:barChart>
      <c:catAx>
        <c:axId val="1522407008"/>
        <c:scaling>
          <c:orientation val="maxMin"/>
        </c:scaling>
        <c:delete val="0"/>
        <c:axPos val="l"/>
        <c:numFmt formatCode="General" sourceLinked="0"/>
        <c:majorTickMark val="none"/>
        <c:minorTickMark val="none"/>
        <c:tickLblPos val="low"/>
        <c:spPr>
          <a:noFill/>
          <a:ln w="158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2382464"/>
        <c:crosses val="autoZero"/>
        <c:auto val="1"/>
        <c:lblAlgn val="ctr"/>
        <c:lblOffset val="1"/>
        <c:noMultiLvlLbl val="0"/>
      </c:catAx>
      <c:valAx>
        <c:axId val="1522382464"/>
        <c:scaling>
          <c:orientation val="minMax"/>
          <c:max val="199"/>
          <c:min val="-200"/>
        </c:scaling>
        <c:delete val="0"/>
        <c:axPos val="t"/>
        <c:majorGridlines>
          <c:spPr>
            <a:ln w="9525" cap="flat" cmpd="sng" algn="ctr">
              <a:noFill/>
              <a:round/>
            </a:ln>
            <a:effectLst/>
          </c:spPr>
        </c:majorGridlines>
        <c:numFmt formatCode="General" sourceLinked="1"/>
        <c:majorTickMark val="out"/>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2407008"/>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882624464655"/>
          <c:y val="7.5965088701261743E-2"/>
          <c:w val="0.73366438211965579"/>
          <c:h val="0.84677275036368249"/>
        </c:manualLayout>
      </c:layout>
      <c:barChart>
        <c:barDir val="bar"/>
        <c:grouping val="clustered"/>
        <c:varyColors val="0"/>
        <c:ser>
          <c:idx val="1"/>
          <c:order val="0"/>
          <c:tx>
            <c:strRef>
              <c:f>Change!$D$3</c:f>
              <c:strCache>
                <c:ptCount val="1"/>
                <c:pt idx="0">
                  <c:v>CB Price Change in $</c:v>
                </c:pt>
              </c:strCache>
            </c:strRef>
          </c:tx>
          <c:spPr>
            <a:solidFill>
              <a:schemeClr val="accent1"/>
            </a:solidFill>
            <a:ln>
              <a:noFill/>
            </a:ln>
            <a:effectLst/>
          </c:spPr>
          <c:invertIfNegative val="0"/>
          <c:dLbls>
            <c:dLbl>
              <c:idx val="26"/>
              <c:layout>
                <c:manualLayout>
                  <c:x val="-4.9442646530025169E-2"/>
                  <c:y val="-1.8328445747800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06-41ED-99BB-3A58890FC44D}"/>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Change!$A$4:$A$30</c:f>
              <c:strCache>
                <c:ptCount val="27"/>
                <c:pt idx="0">
                  <c:v>Argentina</c:v>
                </c:pt>
                <c:pt idx="1">
                  <c:v>Canada</c:v>
                </c:pt>
                <c:pt idx="2">
                  <c:v>Brazil</c:v>
                </c:pt>
                <c:pt idx="3">
                  <c:v>Indonesia</c:v>
                </c:pt>
                <c:pt idx="4">
                  <c:v>China, mainland</c:v>
                </c:pt>
                <c:pt idx="5">
                  <c:v>Czech Republic</c:v>
                </c:pt>
                <c:pt idx="6">
                  <c:v>United States</c:v>
                </c:pt>
                <c:pt idx="7">
                  <c:v>Australia</c:v>
                </c:pt>
                <c:pt idx="8">
                  <c:v>Germany</c:v>
                </c:pt>
                <c:pt idx="9">
                  <c:v>India</c:v>
                </c:pt>
                <c:pt idx="10">
                  <c:v>South Africa</c:v>
                </c:pt>
                <c:pt idx="11">
                  <c:v>South Korea</c:v>
                </c:pt>
                <c:pt idx="12">
                  <c:v>Turkey</c:v>
                </c:pt>
                <c:pt idx="13">
                  <c:v>Global</c:v>
                </c:pt>
                <c:pt idx="14">
                  <c:v>Japan</c:v>
                </c:pt>
                <c:pt idx="15">
                  <c:v>Poland</c:v>
                </c:pt>
                <c:pt idx="16">
                  <c:v>Spain</c:v>
                </c:pt>
                <c:pt idx="17">
                  <c:v>Mexico</c:v>
                </c:pt>
                <c:pt idx="18">
                  <c:v>Belgium</c:v>
                </c:pt>
                <c:pt idx="19">
                  <c:v>Saudi Arabia</c:v>
                </c:pt>
                <c:pt idx="20">
                  <c:v>France</c:v>
                </c:pt>
                <c:pt idx="21">
                  <c:v>United Arab Emirates</c:v>
                </c:pt>
                <c:pt idx="22">
                  <c:v>Russia</c:v>
                </c:pt>
                <c:pt idx="23">
                  <c:v>Iran</c:v>
                </c:pt>
                <c:pt idx="24">
                  <c:v>United Kingdom</c:v>
                </c:pt>
                <c:pt idx="25">
                  <c:v>Netherlands</c:v>
                </c:pt>
                <c:pt idx="26">
                  <c:v>Italy</c:v>
                </c:pt>
              </c:strCache>
            </c:strRef>
          </c:cat>
          <c:val>
            <c:numRef>
              <c:f>Change!$D$4:$D$30</c:f>
              <c:numCache>
                <c:formatCode>"$"#,##0.00</c:formatCode>
                <c:ptCount val="27"/>
                <c:pt idx="0">
                  <c:v>13.797697276999997</c:v>
                </c:pt>
                <c:pt idx="1">
                  <c:v>8.978645169999993</c:v>
                </c:pt>
                <c:pt idx="2">
                  <c:v>6.7137002799999994</c:v>
                </c:pt>
                <c:pt idx="3">
                  <c:v>6.4651061100000007</c:v>
                </c:pt>
                <c:pt idx="4">
                  <c:v>4.9316949199999982</c:v>
                </c:pt>
                <c:pt idx="5">
                  <c:v>4.515022479999999</c:v>
                </c:pt>
                <c:pt idx="6">
                  <c:v>-0.61430226000000232</c:v>
                </c:pt>
                <c:pt idx="7">
                  <c:v>-2.8439207999999994</c:v>
                </c:pt>
                <c:pt idx="8">
                  <c:v>-5.535685860000001</c:v>
                </c:pt>
                <c:pt idx="9">
                  <c:v>-5.6349057100000017</c:v>
                </c:pt>
                <c:pt idx="10">
                  <c:v>-6.197818950000002</c:v>
                </c:pt>
                <c:pt idx="11">
                  <c:v>-9.4810638800000007</c:v>
                </c:pt>
                <c:pt idx="12">
                  <c:v>-10.215944819999997</c:v>
                </c:pt>
                <c:pt idx="13">
                  <c:v>-14.888649202</c:v>
                </c:pt>
                <c:pt idx="14">
                  <c:v>-23.706469179999996</c:v>
                </c:pt>
                <c:pt idx="15">
                  <c:v>-29.575061920000003</c:v>
                </c:pt>
                <c:pt idx="16">
                  <c:v>-33.619144620000014</c:v>
                </c:pt>
                <c:pt idx="17">
                  <c:v>-44.099029799999997</c:v>
                </c:pt>
                <c:pt idx="18">
                  <c:v>-51.231256219999999</c:v>
                </c:pt>
                <c:pt idx="19">
                  <c:v>-54.022195620000005</c:v>
                </c:pt>
                <c:pt idx="20">
                  <c:v>-56.927454000000004</c:v>
                </c:pt>
                <c:pt idx="21">
                  <c:v>-63.084852549999994</c:v>
                </c:pt>
                <c:pt idx="22">
                  <c:v>-91.950284780000004</c:v>
                </c:pt>
                <c:pt idx="23">
                  <c:v>-100.39726854</c:v>
                </c:pt>
                <c:pt idx="24">
                  <c:v>-118.256204645</c:v>
                </c:pt>
                <c:pt idx="25">
                  <c:v>-131.14136638299999</c:v>
                </c:pt>
                <c:pt idx="26">
                  <c:v>-144.607539</c:v>
                </c:pt>
              </c:numCache>
            </c:numRef>
          </c:val>
          <c:extLst>
            <c:ext xmlns:c16="http://schemas.microsoft.com/office/drawing/2014/chart" uri="{C3380CC4-5D6E-409C-BE32-E72D297353CC}">
              <c16:uniqueId val="{00000000-2706-41ED-99BB-3A58890FC44D}"/>
            </c:ext>
          </c:extLst>
        </c:ser>
        <c:dLbls>
          <c:showLegendKey val="0"/>
          <c:showVal val="0"/>
          <c:showCatName val="0"/>
          <c:showSerName val="0"/>
          <c:showPercent val="0"/>
          <c:showBubbleSize val="0"/>
        </c:dLbls>
        <c:gapWidth val="165"/>
        <c:axId val="1522407008"/>
        <c:axId val="1522382464"/>
      </c:barChart>
      <c:catAx>
        <c:axId val="1522407008"/>
        <c:scaling>
          <c:orientation val="maxMin"/>
        </c:scaling>
        <c:delete val="0"/>
        <c:axPos val="l"/>
        <c:numFmt formatCode="General" sourceLinked="0"/>
        <c:majorTickMark val="none"/>
        <c:minorTickMark val="none"/>
        <c:tickLblPos val="low"/>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2382464"/>
        <c:crosses val="autoZero"/>
        <c:auto val="1"/>
        <c:lblAlgn val="ctr"/>
        <c:lblOffset val="1"/>
        <c:noMultiLvlLbl val="0"/>
      </c:catAx>
      <c:valAx>
        <c:axId val="1522382464"/>
        <c:scaling>
          <c:orientation val="minMax"/>
          <c:max val="20"/>
          <c:min val="-150"/>
        </c:scaling>
        <c:delete val="0"/>
        <c:axPos val="t"/>
        <c:majorGridlines>
          <c:spPr>
            <a:ln w="9525" cap="flat" cmpd="sng" algn="ctr">
              <a:noFill/>
              <a:round/>
            </a:ln>
            <a:effectLst/>
          </c:spPr>
        </c:majorGridlines>
        <c:numFmt formatCode="&quot;$&quot;#,##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2407008"/>
        <c:crosses val="autoZero"/>
        <c:crossBetween val="between"/>
        <c:majorUnit val="7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Coupon Payment as a Function of Carbon</a:t>
            </a:r>
            <a:r>
              <a:rPr lang="en-US" sz="1200" baseline="0" dirty="0"/>
              <a:t> Barometer Price in Year 10</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2225" cap="rnd">
              <a:solidFill>
                <a:schemeClr val="accent3"/>
              </a:solidFill>
              <a:round/>
            </a:ln>
            <a:effectLst/>
          </c:spPr>
          <c:marker>
            <c:symbol val="none"/>
          </c:marker>
          <c:cat>
            <c:numRef>
              <c:f>Sheet1!$B$1:$B$8</c:f>
              <c:numCache>
                <c:formatCode>_("$"* #,##0.00_);_("$"* \(#,##0.00\);_("$"* "-"??_);_(@_)</c:formatCode>
                <c:ptCount val="8"/>
                <c:pt idx="0">
                  <c:v>40</c:v>
                </c:pt>
                <c:pt idx="1">
                  <c:v>50</c:v>
                </c:pt>
                <c:pt idx="2">
                  <c:v>60</c:v>
                </c:pt>
                <c:pt idx="3">
                  <c:v>70</c:v>
                </c:pt>
                <c:pt idx="4">
                  <c:v>80</c:v>
                </c:pt>
                <c:pt idx="5">
                  <c:v>90</c:v>
                </c:pt>
                <c:pt idx="6">
                  <c:v>100</c:v>
                </c:pt>
                <c:pt idx="7">
                  <c:v>110</c:v>
                </c:pt>
              </c:numCache>
            </c:numRef>
          </c:cat>
          <c:val>
            <c:numRef>
              <c:f>Sheet1!$A$1:$A$8</c:f>
              <c:numCache>
                <c:formatCode>0%</c:formatCode>
                <c:ptCount val="8"/>
                <c:pt idx="0" formatCode="0.00%">
                  <c:v>5.5E-2</c:v>
                </c:pt>
                <c:pt idx="1">
                  <c:v>0.05</c:v>
                </c:pt>
                <c:pt idx="2" formatCode="0.00%">
                  <c:v>4.4999999999999998E-2</c:v>
                </c:pt>
                <c:pt idx="3">
                  <c:v>0.04</c:v>
                </c:pt>
                <c:pt idx="4" formatCode="0.00%">
                  <c:v>3.5000000000000003E-2</c:v>
                </c:pt>
                <c:pt idx="5">
                  <c:v>0.03</c:v>
                </c:pt>
                <c:pt idx="6" formatCode="0.00%">
                  <c:v>2.5000000000000001E-2</c:v>
                </c:pt>
                <c:pt idx="7">
                  <c:v>0.02</c:v>
                </c:pt>
              </c:numCache>
            </c:numRef>
          </c:val>
          <c:smooth val="0"/>
          <c:extLst>
            <c:ext xmlns:c16="http://schemas.microsoft.com/office/drawing/2014/chart" uri="{C3380CC4-5D6E-409C-BE32-E72D297353CC}">
              <c16:uniqueId val="{00000000-5D97-424F-8F02-1AB8EFF872AA}"/>
            </c:ext>
          </c:extLst>
        </c:ser>
        <c:dLbls>
          <c:showLegendKey val="0"/>
          <c:showVal val="0"/>
          <c:showCatName val="0"/>
          <c:showSerName val="0"/>
          <c:showPercent val="0"/>
          <c:showBubbleSize val="0"/>
        </c:dLbls>
        <c:smooth val="0"/>
        <c:axId val="1917435264"/>
        <c:axId val="1917430272"/>
      </c:lineChart>
      <c:catAx>
        <c:axId val="1917435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dirty="0"/>
                  <a:t>Carbon Price in Year 10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17430272"/>
        <c:crosses val="autoZero"/>
        <c:auto val="1"/>
        <c:lblAlgn val="ctr"/>
        <c:lblOffset val="100"/>
        <c:noMultiLvlLbl val="0"/>
      </c:catAx>
      <c:valAx>
        <c:axId val="1917430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dirty="0"/>
                  <a:t>Coupon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1743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Target Prices vs Market Expectation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Sheet1!$B$20</c:f>
              <c:strCache>
                <c:ptCount val="1"/>
                <c:pt idx="0">
                  <c:v>Target Price</c:v>
                </c:pt>
              </c:strCache>
            </c:strRef>
          </c:tx>
          <c:spPr>
            <a:ln w="22225" cap="rnd">
              <a:solidFill>
                <a:schemeClr val="accent3"/>
              </a:solidFill>
              <a:round/>
            </a:ln>
            <a:effectLst/>
          </c:spPr>
          <c:marker>
            <c:symbol val="circle"/>
            <c:size val="5"/>
            <c:spPr>
              <a:solidFill>
                <a:schemeClr val="accent3"/>
              </a:solidFill>
              <a:ln w="9525">
                <a:solidFill>
                  <a:schemeClr val="accent3"/>
                </a:solidFill>
              </a:ln>
              <a:effectLst/>
            </c:spPr>
          </c:marker>
          <c:cat>
            <c:numRef>
              <c:f>Sheet1!$A$21:$A$27</c:f>
              <c:numCache>
                <c:formatCode>General</c:formatCode>
                <c:ptCount val="7"/>
                <c:pt idx="0">
                  <c:v>2023</c:v>
                </c:pt>
                <c:pt idx="1">
                  <c:v>2028</c:v>
                </c:pt>
                <c:pt idx="2">
                  <c:v>2032</c:v>
                </c:pt>
                <c:pt idx="3">
                  <c:v>2037</c:v>
                </c:pt>
                <c:pt idx="4">
                  <c:v>2043</c:v>
                </c:pt>
                <c:pt idx="5">
                  <c:v>2047</c:v>
                </c:pt>
                <c:pt idx="6">
                  <c:v>2053</c:v>
                </c:pt>
              </c:numCache>
            </c:numRef>
          </c:cat>
          <c:val>
            <c:numRef>
              <c:f>Sheet1!$B$21:$B$27</c:f>
              <c:numCache>
                <c:formatCode>_("$"* #,##0.00_);_("$"* \(#,##0.00\);_("$"* "-"??_);_(@_)</c:formatCode>
                <c:ptCount val="7"/>
                <c:pt idx="0">
                  <c:v>20</c:v>
                </c:pt>
                <c:pt idx="1">
                  <c:v>50</c:v>
                </c:pt>
                <c:pt idx="2">
                  <c:v>80</c:v>
                </c:pt>
                <c:pt idx="3">
                  <c:v>110</c:v>
                </c:pt>
                <c:pt idx="4">
                  <c:v>130</c:v>
                </c:pt>
                <c:pt idx="5">
                  <c:v>150</c:v>
                </c:pt>
                <c:pt idx="6">
                  <c:v>170</c:v>
                </c:pt>
              </c:numCache>
            </c:numRef>
          </c:val>
          <c:smooth val="0"/>
          <c:extLst>
            <c:ext xmlns:c16="http://schemas.microsoft.com/office/drawing/2014/chart" uri="{C3380CC4-5D6E-409C-BE32-E72D297353CC}">
              <c16:uniqueId val="{00000001-2C80-4694-A819-A667AF538B88}"/>
            </c:ext>
          </c:extLst>
        </c:ser>
        <c:ser>
          <c:idx val="0"/>
          <c:order val="1"/>
          <c:tx>
            <c:strRef>
              <c:f>Sheet1!$C$20</c:f>
              <c:strCache>
                <c:ptCount val="1"/>
                <c:pt idx="0">
                  <c:v>Market Expectation</c:v>
                </c:pt>
              </c:strCache>
            </c:strRef>
          </c:tx>
          <c:spPr>
            <a:ln w="28575" cap="rnd">
              <a:solidFill>
                <a:schemeClr val="accent1"/>
              </a:solidFill>
              <a:round/>
            </a:ln>
            <a:effectLst/>
          </c:spPr>
          <c:marker>
            <c:symbol val="circle"/>
            <c:size val="5"/>
            <c:spPr>
              <a:solidFill>
                <a:schemeClr val="accent1"/>
              </a:solidFill>
              <a:ln w="25400">
                <a:noFill/>
              </a:ln>
              <a:effectLst/>
            </c:spPr>
          </c:marker>
          <c:dPt>
            <c:idx val="6"/>
            <c:marker>
              <c:symbol val="circle"/>
              <c:size val="5"/>
              <c:spPr>
                <a:solidFill>
                  <a:schemeClr val="accent1"/>
                </a:solidFill>
                <a:ln w="9525">
                  <a:solidFill>
                    <a:schemeClr val="accent1"/>
                  </a:solidFill>
                </a:ln>
                <a:effectLst/>
              </c:spPr>
            </c:marker>
            <c:bubble3D val="0"/>
            <c:spPr>
              <a:ln w="22225" cap="rnd">
                <a:solidFill>
                  <a:schemeClr val="accent1"/>
                </a:solidFill>
                <a:round/>
              </a:ln>
              <a:effectLst/>
            </c:spPr>
            <c:extLst>
              <c:ext xmlns:c16="http://schemas.microsoft.com/office/drawing/2014/chart" uri="{C3380CC4-5D6E-409C-BE32-E72D297353CC}">
                <c16:uniqueId val="{00000002-2C80-4694-A819-A667AF538B88}"/>
              </c:ext>
            </c:extLst>
          </c:dPt>
          <c:cat>
            <c:numRef>
              <c:f>Sheet1!$A$21:$A$27</c:f>
              <c:numCache>
                <c:formatCode>General</c:formatCode>
                <c:ptCount val="7"/>
                <c:pt idx="0">
                  <c:v>2023</c:v>
                </c:pt>
                <c:pt idx="1">
                  <c:v>2028</c:v>
                </c:pt>
                <c:pt idx="2">
                  <c:v>2032</c:v>
                </c:pt>
                <c:pt idx="3">
                  <c:v>2037</c:v>
                </c:pt>
                <c:pt idx="4">
                  <c:v>2043</c:v>
                </c:pt>
                <c:pt idx="5">
                  <c:v>2047</c:v>
                </c:pt>
                <c:pt idx="6">
                  <c:v>2053</c:v>
                </c:pt>
              </c:numCache>
            </c:numRef>
          </c:cat>
          <c:val>
            <c:numRef>
              <c:f>Sheet1!$C$21:$C$27</c:f>
              <c:numCache>
                <c:formatCode>General</c:formatCode>
                <c:ptCount val="7"/>
                <c:pt idx="0" formatCode="_(&quot;$&quot;* #,##0.00_);_(&quot;$&quot;* \(#,##0.00\);_(&quot;$&quot;* &quot;-&quot;??_);_(@_)">
                  <c:v>20</c:v>
                </c:pt>
                <c:pt idx="3" formatCode="_(&quot;$&quot;* #,##0.00_);_(&quot;$&quot;* \(#,##0.00\);_(&quot;$&quot;* &quot;-&quot;??_);_(@_)">
                  <c:v>90</c:v>
                </c:pt>
                <c:pt idx="6" formatCode="_(&quot;$&quot;* #,##0.00_);_(&quot;$&quot;* \(#,##0.00\);_(&quot;$&quot;* &quot;-&quot;??_);_(@_)">
                  <c:v>128</c:v>
                </c:pt>
              </c:numCache>
            </c:numRef>
          </c:val>
          <c:smooth val="0"/>
          <c:extLst>
            <c:ext xmlns:c16="http://schemas.microsoft.com/office/drawing/2014/chart" uri="{C3380CC4-5D6E-409C-BE32-E72D297353CC}">
              <c16:uniqueId val="{00000000-2C80-4694-A819-A667AF538B88}"/>
            </c:ext>
          </c:extLst>
        </c:ser>
        <c:dLbls>
          <c:showLegendKey val="0"/>
          <c:showVal val="0"/>
          <c:showCatName val="0"/>
          <c:showSerName val="0"/>
          <c:showPercent val="0"/>
          <c:showBubbleSize val="0"/>
        </c:dLbls>
        <c:marker val="1"/>
        <c:smooth val="0"/>
        <c:axId val="2002804272"/>
        <c:axId val="2002791376"/>
      </c:lineChart>
      <c:catAx>
        <c:axId val="200280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791376"/>
        <c:crosses val="autoZero"/>
        <c:auto val="1"/>
        <c:lblAlgn val="ctr"/>
        <c:lblOffset val="100"/>
        <c:noMultiLvlLbl val="0"/>
      </c:catAx>
      <c:valAx>
        <c:axId val="200279137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solidFill>
              <a:schemeClr val="accent2">
                <a:lumMod val="60000"/>
                <a:lumOff val="4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804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Fossil Fuel Subsidies</a:t>
            </a:r>
          </a:p>
          <a:p>
            <a:pPr>
              <a:defRPr/>
            </a:pPr>
            <a:r>
              <a:rPr lang="en-US" sz="1050" dirty="0"/>
              <a:t>Explicit</a:t>
            </a:r>
            <a:r>
              <a:rPr lang="en-US" sz="1050" baseline="0" dirty="0"/>
              <a:t> and Implicit</a:t>
            </a:r>
            <a:endParaRPr lang="en-US" sz="105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81748464663597"/>
          <c:y val="0.18648373983739838"/>
          <c:w val="0.85421038778708469"/>
          <c:h val="0.72439611207135679"/>
        </c:manualLayout>
      </c:layout>
      <c:barChart>
        <c:barDir val="col"/>
        <c:grouping val="stacked"/>
        <c:varyColors val="0"/>
        <c:ser>
          <c:idx val="2"/>
          <c:order val="2"/>
          <c:tx>
            <c:strRef>
              <c:f>Sheet3!$D$1</c:f>
              <c:strCache>
                <c:ptCount val="1"/>
                <c:pt idx="0">
                  <c:v>Explicit</c:v>
                </c:pt>
              </c:strCache>
            </c:strRef>
          </c:tx>
          <c:spPr>
            <a:solidFill>
              <a:schemeClr val="accent2">
                <a:lumMod val="75000"/>
              </a:schemeClr>
            </a:solidFill>
            <a:ln>
              <a:noFill/>
            </a:ln>
            <a:effectLst/>
          </c:spPr>
          <c:invertIfNegative val="0"/>
          <c:cat>
            <c:numRef>
              <c:f>Sheet3!$A$2:$A$27</c:f>
              <c:numCache>
                <c:formatCode>yyyy</c:formatCode>
                <c:ptCount val="26"/>
                <c:pt idx="0">
                  <c:v>43831</c:v>
                </c:pt>
                <c:pt idx="1">
                  <c:v>44197</c:v>
                </c:pt>
                <c:pt idx="2">
                  <c:v>44562</c:v>
                </c:pt>
                <c:pt idx="3">
                  <c:v>44927</c:v>
                </c:pt>
                <c:pt idx="4">
                  <c:v>45292</c:v>
                </c:pt>
                <c:pt idx="5">
                  <c:v>45658</c:v>
                </c:pt>
                <c:pt idx="6">
                  <c:v>46023</c:v>
                </c:pt>
                <c:pt idx="7">
                  <c:v>46388</c:v>
                </c:pt>
                <c:pt idx="8">
                  <c:v>46753</c:v>
                </c:pt>
                <c:pt idx="9">
                  <c:v>47119</c:v>
                </c:pt>
                <c:pt idx="10">
                  <c:v>47484</c:v>
                </c:pt>
                <c:pt idx="11">
                  <c:v>47849</c:v>
                </c:pt>
                <c:pt idx="12">
                  <c:v>48214</c:v>
                </c:pt>
                <c:pt idx="13">
                  <c:v>48580</c:v>
                </c:pt>
                <c:pt idx="14">
                  <c:v>48945</c:v>
                </c:pt>
                <c:pt idx="15">
                  <c:v>49310</c:v>
                </c:pt>
                <c:pt idx="16">
                  <c:v>49675</c:v>
                </c:pt>
                <c:pt idx="17">
                  <c:v>50041</c:v>
                </c:pt>
                <c:pt idx="18">
                  <c:v>50406</c:v>
                </c:pt>
                <c:pt idx="19">
                  <c:v>50771</c:v>
                </c:pt>
                <c:pt idx="20">
                  <c:v>51136</c:v>
                </c:pt>
                <c:pt idx="21">
                  <c:v>51502</c:v>
                </c:pt>
                <c:pt idx="22">
                  <c:v>51867</c:v>
                </c:pt>
                <c:pt idx="23">
                  <c:v>52232</c:v>
                </c:pt>
                <c:pt idx="24">
                  <c:v>52597</c:v>
                </c:pt>
                <c:pt idx="25">
                  <c:v>52963</c:v>
                </c:pt>
              </c:numCache>
            </c:numRef>
          </c:cat>
          <c:val>
            <c:numRef>
              <c:f>Sheet3!$D$2:$D$27</c:f>
              <c:numCache>
                <c:formatCode>"$"#,##0.00</c:formatCode>
                <c:ptCount val="26"/>
                <c:pt idx="0">
                  <c:v>502342311604.56</c:v>
                </c:pt>
                <c:pt idx="1">
                  <c:v>746234477423.01697</c:v>
                </c:pt>
                <c:pt idx="2">
                  <c:v>1326785569749.45</c:v>
                </c:pt>
              </c:numCache>
            </c:numRef>
          </c:val>
          <c:extLst>
            <c:ext xmlns:c16="http://schemas.microsoft.com/office/drawing/2014/chart" uri="{C3380CC4-5D6E-409C-BE32-E72D297353CC}">
              <c16:uniqueId val="{00000000-49E5-4FE5-96E0-F7CCDEDCFC84}"/>
            </c:ext>
          </c:extLst>
        </c:ser>
        <c:ser>
          <c:idx val="3"/>
          <c:order val="3"/>
          <c:tx>
            <c:strRef>
              <c:f>Sheet3!$E$1</c:f>
              <c:strCache>
                <c:ptCount val="1"/>
                <c:pt idx="0">
                  <c:v>Implicit</c:v>
                </c:pt>
              </c:strCache>
            </c:strRef>
          </c:tx>
          <c:spPr>
            <a:solidFill>
              <a:schemeClr val="accent2">
                <a:lumMod val="60000"/>
                <a:lumOff val="40000"/>
              </a:schemeClr>
            </a:solidFill>
            <a:ln>
              <a:noFill/>
            </a:ln>
            <a:effectLst/>
          </c:spPr>
          <c:invertIfNegative val="0"/>
          <c:cat>
            <c:numRef>
              <c:f>Sheet3!$A$2:$A$27</c:f>
              <c:numCache>
                <c:formatCode>yyyy</c:formatCode>
                <c:ptCount val="26"/>
                <c:pt idx="0">
                  <c:v>43831</c:v>
                </c:pt>
                <c:pt idx="1">
                  <c:v>44197</c:v>
                </c:pt>
                <c:pt idx="2">
                  <c:v>44562</c:v>
                </c:pt>
                <c:pt idx="3">
                  <c:v>44927</c:v>
                </c:pt>
                <c:pt idx="4">
                  <c:v>45292</c:v>
                </c:pt>
                <c:pt idx="5">
                  <c:v>45658</c:v>
                </c:pt>
                <c:pt idx="6">
                  <c:v>46023</c:v>
                </c:pt>
                <c:pt idx="7">
                  <c:v>46388</c:v>
                </c:pt>
                <c:pt idx="8">
                  <c:v>46753</c:v>
                </c:pt>
                <c:pt idx="9">
                  <c:v>47119</c:v>
                </c:pt>
                <c:pt idx="10">
                  <c:v>47484</c:v>
                </c:pt>
                <c:pt idx="11">
                  <c:v>47849</c:v>
                </c:pt>
                <c:pt idx="12">
                  <c:v>48214</c:v>
                </c:pt>
                <c:pt idx="13">
                  <c:v>48580</c:v>
                </c:pt>
                <c:pt idx="14">
                  <c:v>48945</c:v>
                </c:pt>
                <c:pt idx="15">
                  <c:v>49310</c:v>
                </c:pt>
                <c:pt idx="16">
                  <c:v>49675</c:v>
                </c:pt>
                <c:pt idx="17">
                  <c:v>50041</c:v>
                </c:pt>
                <c:pt idx="18">
                  <c:v>50406</c:v>
                </c:pt>
                <c:pt idx="19">
                  <c:v>50771</c:v>
                </c:pt>
                <c:pt idx="20">
                  <c:v>51136</c:v>
                </c:pt>
                <c:pt idx="21">
                  <c:v>51502</c:v>
                </c:pt>
                <c:pt idx="22">
                  <c:v>51867</c:v>
                </c:pt>
                <c:pt idx="23">
                  <c:v>52232</c:v>
                </c:pt>
                <c:pt idx="24">
                  <c:v>52597</c:v>
                </c:pt>
                <c:pt idx="25">
                  <c:v>52963</c:v>
                </c:pt>
              </c:numCache>
            </c:numRef>
          </c:cat>
          <c:val>
            <c:numRef>
              <c:f>Sheet3!$E$2:$E$27</c:f>
              <c:numCache>
                <c:formatCode>"$"#,##0.00</c:formatCode>
                <c:ptCount val="26"/>
                <c:pt idx="0">
                  <c:v>4502231090401.6201</c:v>
                </c:pt>
                <c:pt idx="1">
                  <c:v>5201149884330.3701</c:v>
                </c:pt>
                <c:pt idx="2">
                  <c:v>5708046242875.3604</c:v>
                </c:pt>
              </c:numCache>
            </c:numRef>
          </c:val>
          <c:extLst>
            <c:ext xmlns:c16="http://schemas.microsoft.com/office/drawing/2014/chart" uri="{C3380CC4-5D6E-409C-BE32-E72D297353CC}">
              <c16:uniqueId val="{00000001-49E5-4FE5-96E0-F7CCDEDCFC84}"/>
            </c:ext>
          </c:extLst>
        </c:ser>
        <c:dLbls>
          <c:showLegendKey val="0"/>
          <c:showVal val="0"/>
          <c:showCatName val="0"/>
          <c:showSerName val="0"/>
          <c:showPercent val="0"/>
          <c:showBubbleSize val="0"/>
        </c:dLbls>
        <c:gapWidth val="150"/>
        <c:overlap val="100"/>
        <c:axId val="471051935"/>
        <c:axId val="471052351"/>
      </c:barChart>
      <c:lineChart>
        <c:grouping val="standard"/>
        <c:varyColors val="0"/>
        <c:ser>
          <c:idx val="0"/>
          <c:order val="0"/>
          <c:tx>
            <c:strRef>
              <c:f>Sheet3!$B$1</c:f>
              <c:strCache>
                <c:ptCount val="1"/>
                <c:pt idx="0">
                  <c:v>Path 1</c:v>
                </c:pt>
              </c:strCache>
            </c:strRef>
          </c:tx>
          <c:spPr>
            <a:ln w="19050" cap="rnd">
              <a:solidFill>
                <a:schemeClr val="accent1"/>
              </a:solidFill>
              <a:round/>
            </a:ln>
            <a:effectLst/>
          </c:spPr>
          <c:marker>
            <c:symbol val="none"/>
          </c:marker>
          <c:dPt>
            <c:idx val="24"/>
            <c:marker>
              <c:symbol val="none"/>
            </c:marker>
            <c:bubble3D val="0"/>
            <c:spPr>
              <a:ln w="19050" cap="rnd">
                <a:solidFill>
                  <a:schemeClr val="accent1"/>
                </a:solidFill>
                <a:round/>
              </a:ln>
              <a:effectLst/>
            </c:spPr>
            <c:extLst>
              <c:ext xmlns:c16="http://schemas.microsoft.com/office/drawing/2014/chart" uri="{C3380CC4-5D6E-409C-BE32-E72D297353CC}">
                <c16:uniqueId val="{00000003-49E5-4FE5-96E0-F7CCDEDCFC84}"/>
              </c:ext>
            </c:extLst>
          </c:dPt>
          <c:cat>
            <c:numRef>
              <c:f>Sheet3!$A$2:$A$27</c:f>
              <c:numCache>
                <c:formatCode>yyyy</c:formatCode>
                <c:ptCount val="26"/>
                <c:pt idx="0">
                  <c:v>43831</c:v>
                </c:pt>
                <c:pt idx="1">
                  <c:v>44197</c:v>
                </c:pt>
                <c:pt idx="2">
                  <c:v>44562</c:v>
                </c:pt>
                <c:pt idx="3">
                  <c:v>44927</c:v>
                </c:pt>
                <c:pt idx="4">
                  <c:v>45292</c:v>
                </c:pt>
                <c:pt idx="5">
                  <c:v>45658</c:v>
                </c:pt>
                <c:pt idx="6">
                  <c:v>46023</c:v>
                </c:pt>
                <c:pt idx="7">
                  <c:v>46388</c:v>
                </c:pt>
                <c:pt idx="8">
                  <c:v>46753</c:v>
                </c:pt>
                <c:pt idx="9">
                  <c:v>47119</c:v>
                </c:pt>
                <c:pt idx="10">
                  <c:v>47484</c:v>
                </c:pt>
                <c:pt idx="11">
                  <c:v>47849</c:v>
                </c:pt>
                <c:pt idx="12">
                  <c:v>48214</c:v>
                </c:pt>
                <c:pt idx="13">
                  <c:v>48580</c:v>
                </c:pt>
                <c:pt idx="14">
                  <c:v>48945</c:v>
                </c:pt>
                <c:pt idx="15">
                  <c:v>49310</c:v>
                </c:pt>
                <c:pt idx="16">
                  <c:v>49675</c:v>
                </c:pt>
                <c:pt idx="17">
                  <c:v>50041</c:v>
                </c:pt>
                <c:pt idx="18">
                  <c:v>50406</c:v>
                </c:pt>
                <c:pt idx="19">
                  <c:v>50771</c:v>
                </c:pt>
                <c:pt idx="20">
                  <c:v>51136</c:v>
                </c:pt>
                <c:pt idx="21">
                  <c:v>51502</c:v>
                </c:pt>
                <c:pt idx="22">
                  <c:v>51867</c:v>
                </c:pt>
                <c:pt idx="23">
                  <c:v>52232</c:v>
                </c:pt>
                <c:pt idx="24">
                  <c:v>52597</c:v>
                </c:pt>
                <c:pt idx="25">
                  <c:v>52963</c:v>
                </c:pt>
              </c:numCache>
            </c:numRef>
          </c:cat>
          <c:val>
            <c:numRef>
              <c:f>Sheet3!$B$2:$B$27</c:f>
              <c:numCache>
                <c:formatCode>General</c:formatCode>
                <c:ptCount val="26"/>
                <c:pt idx="2" formatCode="&quot;$&quot;#,##0.00">
                  <c:v>7034831812624.8105</c:v>
                </c:pt>
                <c:pt idx="24" formatCode="_(&quot;$&quot;* #,##0.00_);_(&quot;$&quot;* \(#,##0.00\);_(&quot;$&quot;* &quot;-&quot;??_);_(@_)">
                  <c:v>0</c:v>
                </c:pt>
              </c:numCache>
            </c:numRef>
          </c:val>
          <c:smooth val="0"/>
          <c:extLst>
            <c:ext xmlns:c16="http://schemas.microsoft.com/office/drawing/2014/chart" uri="{C3380CC4-5D6E-409C-BE32-E72D297353CC}">
              <c16:uniqueId val="{00000004-49E5-4FE5-96E0-F7CCDEDCFC84}"/>
            </c:ext>
          </c:extLst>
        </c:ser>
        <c:ser>
          <c:idx val="1"/>
          <c:order val="1"/>
          <c:tx>
            <c:strRef>
              <c:f>Sheet3!$C$1</c:f>
              <c:strCache>
                <c:ptCount val="1"/>
                <c:pt idx="0">
                  <c:v>Path 2</c:v>
                </c:pt>
              </c:strCache>
            </c:strRef>
          </c:tx>
          <c:spPr>
            <a:ln w="19050" cap="rnd">
              <a:solidFill>
                <a:srgbClr val="0070C0"/>
              </a:solidFill>
              <a:prstDash val="sysDot"/>
              <a:round/>
            </a:ln>
            <a:effectLst/>
          </c:spPr>
          <c:marker>
            <c:symbol val="none"/>
          </c:marker>
          <c:dPt>
            <c:idx val="2"/>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5-49E5-4FE5-96E0-F7CCDEDCFC84}"/>
              </c:ext>
            </c:extLst>
          </c:dPt>
          <c:dPt>
            <c:idx val="14"/>
            <c:marker>
              <c:symbol val="none"/>
            </c:marker>
            <c:bubble3D val="0"/>
            <c:extLst>
              <c:ext xmlns:c16="http://schemas.microsoft.com/office/drawing/2014/chart" uri="{C3380CC4-5D6E-409C-BE32-E72D297353CC}">
                <c16:uniqueId val="{00000006-49E5-4FE5-96E0-F7CCDEDCFC84}"/>
              </c:ext>
            </c:extLst>
          </c:dPt>
          <c:cat>
            <c:numRef>
              <c:f>Sheet3!$A$2:$A$27</c:f>
              <c:numCache>
                <c:formatCode>yyyy</c:formatCode>
                <c:ptCount val="26"/>
                <c:pt idx="0">
                  <c:v>43831</c:v>
                </c:pt>
                <c:pt idx="1">
                  <c:v>44197</c:v>
                </c:pt>
                <c:pt idx="2">
                  <c:v>44562</c:v>
                </c:pt>
                <c:pt idx="3">
                  <c:v>44927</c:v>
                </c:pt>
                <c:pt idx="4">
                  <c:v>45292</c:v>
                </c:pt>
                <c:pt idx="5">
                  <c:v>45658</c:v>
                </c:pt>
                <c:pt idx="6">
                  <c:v>46023</c:v>
                </c:pt>
                <c:pt idx="7">
                  <c:v>46388</c:v>
                </c:pt>
                <c:pt idx="8">
                  <c:v>46753</c:v>
                </c:pt>
                <c:pt idx="9">
                  <c:v>47119</c:v>
                </c:pt>
                <c:pt idx="10">
                  <c:v>47484</c:v>
                </c:pt>
                <c:pt idx="11">
                  <c:v>47849</c:v>
                </c:pt>
                <c:pt idx="12">
                  <c:v>48214</c:v>
                </c:pt>
                <c:pt idx="13">
                  <c:v>48580</c:v>
                </c:pt>
                <c:pt idx="14">
                  <c:v>48945</c:v>
                </c:pt>
                <c:pt idx="15">
                  <c:v>49310</c:v>
                </c:pt>
                <c:pt idx="16">
                  <c:v>49675</c:v>
                </c:pt>
                <c:pt idx="17">
                  <c:v>50041</c:v>
                </c:pt>
                <c:pt idx="18">
                  <c:v>50406</c:v>
                </c:pt>
                <c:pt idx="19">
                  <c:v>50771</c:v>
                </c:pt>
                <c:pt idx="20">
                  <c:v>51136</c:v>
                </c:pt>
                <c:pt idx="21">
                  <c:v>51502</c:v>
                </c:pt>
                <c:pt idx="22">
                  <c:v>51867</c:v>
                </c:pt>
                <c:pt idx="23">
                  <c:v>52232</c:v>
                </c:pt>
                <c:pt idx="24">
                  <c:v>52597</c:v>
                </c:pt>
                <c:pt idx="25">
                  <c:v>52963</c:v>
                </c:pt>
              </c:numCache>
            </c:numRef>
          </c:cat>
          <c:val>
            <c:numRef>
              <c:f>Sheet3!$C$2:$C$27</c:f>
              <c:numCache>
                <c:formatCode>General</c:formatCode>
                <c:ptCount val="26"/>
                <c:pt idx="2" formatCode="&quot;$&quot;#,##0.00">
                  <c:v>7034831812624.8105</c:v>
                </c:pt>
                <c:pt idx="14" formatCode="_(&quot;$&quot;* #,##0.00_);_(&quot;$&quot;* \(#,##0.00\);_(&quot;$&quot;* &quot;-&quot;??_);_(@_)">
                  <c:v>0</c:v>
                </c:pt>
              </c:numCache>
            </c:numRef>
          </c:val>
          <c:smooth val="0"/>
          <c:extLst>
            <c:ext xmlns:c16="http://schemas.microsoft.com/office/drawing/2014/chart" uri="{C3380CC4-5D6E-409C-BE32-E72D297353CC}">
              <c16:uniqueId val="{00000007-49E5-4FE5-96E0-F7CCDEDCFC84}"/>
            </c:ext>
          </c:extLst>
        </c:ser>
        <c:ser>
          <c:idx val="4"/>
          <c:order val="4"/>
          <c:tx>
            <c:strRef>
              <c:f>Sheet3!$F$1</c:f>
              <c:strCache>
                <c:ptCount val="1"/>
                <c:pt idx="0">
                  <c:v>Total Fossil Fuel Subsidies</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A-49E5-4FE5-96E0-F7CCDEDCFC84}"/>
                </c:ext>
              </c:extLst>
            </c:dLbl>
            <c:dLbl>
              <c:idx val="1"/>
              <c:delete val="1"/>
              <c:extLst>
                <c:ext xmlns:c15="http://schemas.microsoft.com/office/drawing/2012/chart" uri="{CE6537A1-D6FC-4f65-9D91-7224C49458BB}"/>
                <c:ext xmlns:c16="http://schemas.microsoft.com/office/drawing/2014/chart" uri="{C3380CC4-5D6E-409C-BE32-E72D297353CC}">
                  <c16:uniqueId val="{0000000B-49E5-4FE5-96E0-F7CCDEDCFC84}"/>
                </c:ext>
              </c:extLst>
            </c:dLbl>
            <c:dLbl>
              <c:idx val="2"/>
              <c:delete val="1"/>
              <c:extLst>
                <c:ext xmlns:c15="http://schemas.microsoft.com/office/drawing/2012/chart" uri="{CE6537A1-D6FC-4f65-9D91-7224C49458BB}"/>
                <c:ext xmlns:c16="http://schemas.microsoft.com/office/drawing/2014/chart" uri="{C3380CC4-5D6E-409C-BE32-E72D297353CC}">
                  <c16:uniqueId val="{00000009-49E5-4FE5-96E0-F7CCDEDCFC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Sheet3!$F$2:$F$4</c:f>
              <c:numCache>
                <c:formatCode>"$"#,##0.00</c:formatCode>
                <c:ptCount val="3"/>
                <c:pt idx="0">
                  <c:v>5004573402006.1797</c:v>
                </c:pt>
                <c:pt idx="1">
                  <c:v>5947384361753.3867</c:v>
                </c:pt>
                <c:pt idx="2">
                  <c:v>7034831812624.8105</c:v>
                </c:pt>
              </c:numCache>
            </c:numRef>
          </c:val>
          <c:smooth val="0"/>
          <c:extLst>
            <c:ext xmlns:c16="http://schemas.microsoft.com/office/drawing/2014/chart" uri="{C3380CC4-5D6E-409C-BE32-E72D297353CC}">
              <c16:uniqueId val="{00000008-49E5-4FE5-96E0-F7CCDEDCFC84}"/>
            </c:ext>
          </c:extLst>
        </c:ser>
        <c:dLbls>
          <c:showLegendKey val="0"/>
          <c:showVal val="0"/>
          <c:showCatName val="0"/>
          <c:showSerName val="0"/>
          <c:showPercent val="0"/>
          <c:showBubbleSize val="0"/>
        </c:dLbls>
        <c:marker val="1"/>
        <c:smooth val="0"/>
        <c:axId val="471051935"/>
        <c:axId val="471052351"/>
      </c:lineChart>
      <c:dateAx>
        <c:axId val="471051935"/>
        <c:scaling>
          <c:orientation val="minMax"/>
        </c:scaling>
        <c:delete val="0"/>
        <c:axPos val="b"/>
        <c:majorGridlines>
          <c:spPr>
            <a:ln w="9525" cap="flat" cmpd="sng" algn="ctr">
              <a:solidFill>
                <a:schemeClr val="tx1">
                  <a:lumMod val="15000"/>
                  <a:lumOff val="85000"/>
                </a:schemeClr>
              </a:solidFill>
              <a:round/>
            </a:ln>
            <a:effectLst/>
          </c:spPr>
        </c:majorGridlines>
        <c:numFmt formatCode="yyyy"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052351"/>
        <c:crosses val="autoZero"/>
        <c:auto val="0"/>
        <c:lblOffset val="100"/>
        <c:baseTimeUnit val="years"/>
        <c:majorUnit val="5"/>
        <c:majorTimeUnit val="years"/>
      </c:dateAx>
      <c:valAx>
        <c:axId val="471052351"/>
        <c:scaling>
          <c:orientation val="minMax"/>
          <c:max val="73000000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Global Fossil</a:t>
                </a:r>
                <a:r>
                  <a:rPr lang="en-US" baseline="0" dirty="0"/>
                  <a:t> Fuel Subsidies</a:t>
                </a:r>
              </a:p>
              <a:p>
                <a:pPr>
                  <a:defRPr/>
                </a:pPr>
                <a:r>
                  <a:rPr lang="en-US" baseline="0" dirty="0"/>
                  <a:t>US $ billions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051935"/>
        <c:crossesAt val="43831"/>
        <c:crossBetween val="between"/>
        <c:dispUnits>
          <c:builtInUnit val="billions"/>
        </c:dispUnits>
      </c:valAx>
      <c:spPr>
        <a:noFill/>
        <a:ln>
          <a:noFill/>
        </a:ln>
        <a:effectLst/>
      </c:spPr>
    </c:plotArea>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0.61013</cdr:x>
      <cdr:y>0.20356</cdr:y>
    </cdr:from>
    <cdr:to>
      <cdr:x>0.61013</cdr:x>
      <cdr:y>0.82477</cdr:y>
    </cdr:to>
    <cdr:cxnSp macro="">
      <cdr:nvCxnSpPr>
        <cdr:cNvPr id="3" name="Straight Connector 2">
          <a:extLst xmlns:a="http://schemas.openxmlformats.org/drawingml/2006/main">
            <a:ext uri="{FF2B5EF4-FFF2-40B4-BE49-F238E27FC236}">
              <a16:creationId xmlns:a16="http://schemas.microsoft.com/office/drawing/2014/main" id="{BF6AC3C9-BD66-E009-4987-EBA3471258F0}"/>
            </a:ext>
          </a:extLst>
        </cdr:cNvPr>
        <cdr:cNvCxnSpPr/>
      </cdr:nvCxnSpPr>
      <cdr:spPr>
        <a:xfrm xmlns:a="http://schemas.openxmlformats.org/drawingml/2006/main">
          <a:off x="3012681" y="614241"/>
          <a:ext cx="0" cy="1874520"/>
        </a:xfrm>
        <a:prstGeom xmlns:a="http://schemas.openxmlformats.org/drawingml/2006/main" prst="line">
          <a:avLst/>
        </a:prstGeom>
        <a:ln xmlns:a="http://schemas.openxmlformats.org/drawingml/2006/main" w="6350">
          <a:solidFill>
            <a:schemeClr val="accent3">
              <a:lumMod val="40000"/>
              <a:lumOff val="6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D3223F7-EC29-4182-9F1D-DB9854A53562}" type="datetimeFigureOut">
              <a:rPr lang="en-US" smtClean="0"/>
              <a:t>3/8/2024</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CE638362-80E6-4438-B623-1B2591EEC1CF}" type="slidenum">
              <a:rPr lang="en-US" smtClean="0"/>
              <a:t>‹#›</a:t>
            </a:fld>
            <a:endParaRPr lang="en-US"/>
          </a:p>
        </p:txBody>
      </p:sp>
    </p:spTree>
    <p:extLst>
      <p:ext uri="{BB962C8B-B14F-4D97-AF65-F5344CB8AC3E}">
        <p14:creationId xmlns:p14="http://schemas.microsoft.com/office/powerpoint/2010/main" val="26848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3</a:t>
            </a:fld>
            <a:endParaRPr lang="en-US"/>
          </a:p>
        </p:txBody>
      </p:sp>
    </p:spTree>
    <p:extLst>
      <p:ext uri="{BB962C8B-B14F-4D97-AF65-F5344CB8AC3E}">
        <p14:creationId xmlns:p14="http://schemas.microsoft.com/office/powerpoint/2010/main" val="2890353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12</a:t>
            </a:fld>
            <a:endParaRPr lang="en-US"/>
          </a:p>
        </p:txBody>
      </p:sp>
    </p:spTree>
    <p:extLst>
      <p:ext uri="{BB962C8B-B14F-4D97-AF65-F5344CB8AC3E}">
        <p14:creationId xmlns:p14="http://schemas.microsoft.com/office/powerpoint/2010/main" val="1314407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13</a:t>
            </a:fld>
            <a:endParaRPr lang="en-US"/>
          </a:p>
        </p:txBody>
      </p:sp>
    </p:spTree>
    <p:extLst>
      <p:ext uri="{BB962C8B-B14F-4D97-AF65-F5344CB8AC3E}">
        <p14:creationId xmlns:p14="http://schemas.microsoft.com/office/powerpoint/2010/main" val="2667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4</a:t>
            </a:fld>
            <a:endParaRPr lang="en-US"/>
          </a:p>
        </p:txBody>
      </p:sp>
    </p:spTree>
    <p:extLst>
      <p:ext uri="{BB962C8B-B14F-4D97-AF65-F5344CB8AC3E}">
        <p14:creationId xmlns:p14="http://schemas.microsoft.com/office/powerpoint/2010/main" val="63724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5</a:t>
            </a:fld>
            <a:endParaRPr lang="en-US"/>
          </a:p>
        </p:txBody>
      </p:sp>
    </p:spTree>
    <p:extLst>
      <p:ext uri="{BB962C8B-B14F-4D97-AF65-F5344CB8AC3E}">
        <p14:creationId xmlns:p14="http://schemas.microsoft.com/office/powerpoint/2010/main" val="65047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6</a:t>
            </a:fld>
            <a:endParaRPr lang="en-US"/>
          </a:p>
        </p:txBody>
      </p:sp>
    </p:spTree>
    <p:extLst>
      <p:ext uri="{BB962C8B-B14F-4D97-AF65-F5344CB8AC3E}">
        <p14:creationId xmlns:p14="http://schemas.microsoft.com/office/powerpoint/2010/main" val="119381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7</a:t>
            </a:fld>
            <a:endParaRPr lang="en-US"/>
          </a:p>
        </p:txBody>
      </p:sp>
    </p:spTree>
    <p:extLst>
      <p:ext uri="{BB962C8B-B14F-4D97-AF65-F5344CB8AC3E}">
        <p14:creationId xmlns:p14="http://schemas.microsoft.com/office/powerpoint/2010/main" val="213122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8</a:t>
            </a:fld>
            <a:endParaRPr lang="en-US"/>
          </a:p>
        </p:txBody>
      </p:sp>
    </p:spTree>
    <p:extLst>
      <p:ext uri="{BB962C8B-B14F-4D97-AF65-F5344CB8AC3E}">
        <p14:creationId xmlns:p14="http://schemas.microsoft.com/office/powerpoint/2010/main" val="377813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9</a:t>
            </a:fld>
            <a:endParaRPr lang="en-US"/>
          </a:p>
        </p:txBody>
      </p:sp>
    </p:spTree>
    <p:extLst>
      <p:ext uri="{BB962C8B-B14F-4D97-AF65-F5344CB8AC3E}">
        <p14:creationId xmlns:p14="http://schemas.microsoft.com/office/powerpoint/2010/main" val="350694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10</a:t>
            </a:fld>
            <a:endParaRPr lang="en-US"/>
          </a:p>
        </p:txBody>
      </p:sp>
    </p:spTree>
    <p:extLst>
      <p:ext uri="{BB962C8B-B14F-4D97-AF65-F5344CB8AC3E}">
        <p14:creationId xmlns:p14="http://schemas.microsoft.com/office/powerpoint/2010/main" val="417127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38362-80E6-4438-B623-1B2591EEC1CF}" type="slidenum">
              <a:rPr lang="en-US" smtClean="0"/>
              <a:t>11</a:t>
            </a:fld>
            <a:endParaRPr lang="en-US"/>
          </a:p>
        </p:txBody>
      </p:sp>
    </p:spTree>
    <p:extLst>
      <p:ext uri="{BB962C8B-B14F-4D97-AF65-F5344CB8AC3E}">
        <p14:creationId xmlns:p14="http://schemas.microsoft.com/office/powerpoint/2010/main" val="3311271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642" cy="6858000"/>
          </a:xfrm>
          <a:prstGeom prst="rect">
            <a:avLst/>
          </a:prstGeom>
        </p:spPr>
      </p:pic>
      <p:sp>
        <p:nvSpPr>
          <p:cNvPr id="34" name="Rectangle 6"/>
          <p:cNvSpPr>
            <a:spLocks noChangeArrowheads="1"/>
          </p:cNvSpPr>
          <p:nvPr userDrawn="1"/>
        </p:nvSpPr>
        <p:spPr bwMode="auto">
          <a:xfrm>
            <a:off x="0" y="-324"/>
            <a:ext cx="8362064" cy="3429324"/>
          </a:xfrm>
          <a:prstGeom prst="rect">
            <a:avLst/>
          </a:prstGeom>
          <a:gradFill flip="none" rotWithShape="1">
            <a:gsLst>
              <a:gs pos="50000">
                <a:srgbClr val="000000">
                  <a:alpha val="60000"/>
                </a:srgbClr>
              </a:gs>
              <a:gs pos="95000">
                <a:schemeClr val="tx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5"/>
          <p:cNvSpPr>
            <a:spLocks noChangeArrowheads="1"/>
          </p:cNvSpPr>
          <p:nvPr userDrawn="1"/>
        </p:nvSpPr>
        <p:spPr bwMode="auto">
          <a:xfrm>
            <a:off x="1" y="3429324"/>
            <a:ext cx="12188261" cy="3428676"/>
          </a:xfrm>
          <a:prstGeom prst="rect">
            <a:avLst/>
          </a:prstGeom>
          <a:gradFill>
            <a:gsLst>
              <a:gs pos="50000">
                <a:schemeClr val="bg1"/>
              </a:gs>
              <a:gs pos="95000">
                <a:schemeClr val="bg1">
                  <a:alpha val="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7"/>
          <p:cNvSpPr>
            <a:spLocks noChangeArrowheads="1"/>
          </p:cNvSpPr>
          <p:nvPr userDrawn="1"/>
        </p:nvSpPr>
        <p:spPr bwMode="auto">
          <a:xfrm>
            <a:off x="1" y="0"/>
            <a:ext cx="8362064" cy="342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628025" y="3770054"/>
            <a:ext cx="11031311" cy="538609"/>
          </a:xfrm>
        </p:spPr>
        <p:txBody>
          <a:bodyPr wrap="square" anchor="t">
            <a:spAutoFit/>
          </a:bodyPr>
          <a:lstStyle>
            <a:lvl1pPr algn="l">
              <a:defRPr sz="29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628025" y="4291123"/>
            <a:ext cx="11031311" cy="304699"/>
          </a:xfrm>
        </p:spPr>
        <p:txBody>
          <a:bodyPr wrap="square" anchor="t">
            <a:spAutoFit/>
          </a:bodyPr>
          <a:lstStyle>
            <a:lvl1pPr marL="0" indent="0" algn="l">
              <a:buNone/>
              <a:defRPr sz="1150" b="1" cap="all" spc="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56" name="Group 155"/>
          <p:cNvGrpSpPr/>
          <p:nvPr userDrawn="1"/>
        </p:nvGrpSpPr>
        <p:grpSpPr>
          <a:xfrm>
            <a:off x="628025" y="688994"/>
            <a:ext cx="3566507" cy="1223294"/>
            <a:chOff x="628025" y="688994"/>
            <a:chExt cx="3566507" cy="1223294"/>
          </a:xfrm>
        </p:grpSpPr>
        <p:grpSp>
          <p:nvGrpSpPr>
            <p:cNvPr id="157" name="Group 156"/>
            <p:cNvGrpSpPr/>
            <p:nvPr userDrawn="1"/>
          </p:nvGrpSpPr>
          <p:grpSpPr>
            <a:xfrm>
              <a:off x="1675543" y="709102"/>
              <a:ext cx="2518989" cy="1203186"/>
              <a:chOff x="1675543" y="709102"/>
              <a:chExt cx="2518989" cy="1203186"/>
            </a:xfrm>
          </p:grpSpPr>
          <p:sp>
            <p:nvSpPr>
              <p:cNvPr id="167" name="Freeform 12"/>
              <p:cNvSpPr>
                <a:spLocks/>
              </p:cNvSpPr>
              <p:nvPr userDrawn="1"/>
            </p:nvSpPr>
            <p:spPr bwMode="auto">
              <a:xfrm>
                <a:off x="2976428" y="1519307"/>
                <a:ext cx="258555" cy="306796"/>
              </a:xfrm>
              <a:custGeom>
                <a:avLst/>
                <a:gdLst>
                  <a:gd name="T0" fmla="*/ 385 w 450"/>
                  <a:gd name="T1" fmla="*/ 117 h 534"/>
                  <a:gd name="T2" fmla="*/ 258 w 450"/>
                  <a:gd name="T3" fmla="*/ 56 h 534"/>
                  <a:gd name="T4" fmla="*/ 64 w 450"/>
                  <a:gd name="T5" fmla="*/ 267 h 534"/>
                  <a:gd name="T6" fmla="*/ 258 w 450"/>
                  <a:gd name="T7" fmla="*/ 478 h 534"/>
                  <a:gd name="T8" fmla="*/ 405 w 450"/>
                  <a:gd name="T9" fmla="*/ 407 h 534"/>
                  <a:gd name="T10" fmla="*/ 450 w 450"/>
                  <a:gd name="T11" fmla="*/ 445 h 534"/>
                  <a:gd name="T12" fmla="*/ 258 w 450"/>
                  <a:gd name="T13" fmla="*/ 534 h 534"/>
                  <a:gd name="T14" fmla="*/ 0 w 450"/>
                  <a:gd name="T15" fmla="*/ 267 h 534"/>
                  <a:gd name="T16" fmla="*/ 258 w 450"/>
                  <a:gd name="T17" fmla="*/ 0 h 534"/>
                  <a:gd name="T18" fmla="*/ 438 w 450"/>
                  <a:gd name="T19" fmla="*/ 79 h 534"/>
                  <a:gd name="T20" fmla="*/ 385 w 450"/>
                  <a:gd name="T21" fmla="*/ 117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534">
                    <a:moveTo>
                      <a:pt x="385" y="117"/>
                    </a:moveTo>
                    <a:cubicBezTo>
                      <a:pt x="355" y="76"/>
                      <a:pt x="307" y="56"/>
                      <a:pt x="258" y="56"/>
                    </a:cubicBezTo>
                    <a:cubicBezTo>
                      <a:pt x="145" y="56"/>
                      <a:pt x="64" y="155"/>
                      <a:pt x="64" y="267"/>
                    </a:cubicBezTo>
                    <a:cubicBezTo>
                      <a:pt x="64" y="384"/>
                      <a:pt x="144" y="478"/>
                      <a:pt x="258" y="478"/>
                    </a:cubicBezTo>
                    <a:cubicBezTo>
                      <a:pt x="320" y="478"/>
                      <a:pt x="369" y="452"/>
                      <a:pt x="405" y="407"/>
                    </a:cubicBezTo>
                    <a:cubicBezTo>
                      <a:pt x="450" y="445"/>
                      <a:pt x="450" y="445"/>
                      <a:pt x="450" y="445"/>
                    </a:cubicBezTo>
                    <a:cubicBezTo>
                      <a:pt x="405" y="506"/>
                      <a:pt x="339" y="534"/>
                      <a:pt x="258" y="534"/>
                    </a:cubicBezTo>
                    <a:cubicBezTo>
                      <a:pt x="113" y="534"/>
                      <a:pt x="0" y="421"/>
                      <a:pt x="0" y="267"/>
                    </a:cubicBezTo>
                    <a:cubicBezTo>
                      <a:pt x="0" y="117"/>
                      <a:pt x="108" y="0"/>
                      <a:pt x="258" y="0"/>
                    </a:cubicBezTo>
                    <a:cubicBezTo>
                      <a:pt x="327" y="0"/>
                      <a:pt x="395" y="23"/>
                      <a:pt x="438" y="79"/>
                    </a:cubicBezTo>
                    <a:lnTo>
                      <a:pt x="385" y="117"/>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
              <p:cNvSpPr>
                <a:spLocks noEditPoints="1"/>
              </p:cNvSpPr>
              <p:nvPr userDrawn="1"/>
            </p:nvSpPr>
            <p:spPr bwMode="auto">
              <a:xfrm>
                <a:off x="3261982" y="1620410"/>
                <a:ext cx="168884" cy="202855"/>
              </a:xfrm>
              <a:custGeom>
                <a:avLst/>
                <a:gdLst>
                  <a:gd name="T0" fmla="*/ 15 w 294"/>
                  <a:gd name="T1" fmla="*/ 52 h 353"/>
                  <a:gd name="T2" fmla="*/ 148 w 294"/>
                  <a:gd name="T3" fmla="*/ 0 h 353"/>
                  <a:gd name="T4" fmla="*/ 289 w 294"/>
                  <a:gd name="T5" fmla="*/ 142 h 353"/>
                  <a:gd name="T6" fmla="*/ 289 w 294"/>
                  <a:gd name="T7" fmla="*/ 287 h 353"/>
                  <a:gd name="T8" fmla="*/ 294 w 294"/>
                  <a:gd name="T9" fmla="*/ 345 h 353"/>
                  <a:gd name="T10" fmla="*/ 240 w 294"/>
                  <a:gd name="T11" fmla="*/ 345 h 353"/>
                  <a:gd name="T12" fmla="*/ 237 w 294"/>
                  <a:gd name="T13" fmla="*/ 294 h 353"/>
                  <a:gd name="T14" fmla="*/ 235 w 294"/>
                  <a:gd name="T15" fmla="*/ 294 h 353"/>
                  <a:gd name="T16" fmla="*/ 125 w 294"/>
                  <a:gd name="T17" fmla="*/ 353 h 353"/>
                  <a:gd name="T18" fmla="*/ 0 w 294"/>
                  <a:gd name="T19" fmla="*/ 253 h 353"/>
                  <a:gd name="T20" fmla="*/ 211 w 294"/>
                  <a:gd name="T21" fmla="*/ 136 h 353"/>
                  <a:gd name="T22" fmla="*/ 233 w 294"/>
                  <a:gd name="T23" fmla="*/ 136 h 353"/>
                  <a:gd name="T24" fmla="*/ 233 w 294"/>
                  <a:gd name="T25" fmla="*/ 126 h 353"/>
                  <a:gd name="T26" fmla="*/ 150 w 294"/>
                  <a:gd name="T27" fmla="*/ 52 h 353"/>
                  <a:gd name="T28" fmla="*/ 50 w 294"/>
                  <a:gd name="T29" fmla="*/ 88 h 353"/>
                  <a:gd name="T30" fmla="*/ 15 w 294"/>
                  <a:gd name="T31" fmla="*/ 52 h 353"/>
                  <a:gd name="T32" fmla="*/ 177 w 294"/>
                  <a:gd name="T33" fmla="*/ 183 h 353"/>
                  <a:gd name="T34" fmla="*/ 60 w 294"/>
                  <a:gd name="T35" fmla="*/ 248 h 353"/>
                  <a:gd name="T36" fmla="*/ 134 w 294"/>
                  <a:gd name="T37" fmla="*/ 306 h 353"/>
                  <a:gd name="T38" fmla="*/ 233 w 294"/>
                  <a:gd name="T39" fmla="*/ 205 h 353"/>
                  <a:gd name="T40" fmla="*/ 233 w 294"/>
                  <a:gd name="T41" fmla="*/ 183 h 353"/>
                  <a:gd name="T42" fmla="*/ 177 w 294"/>
                  <a:gd name="T43" fmla="*/ 18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4" h="353">
                    <a:moveTo>
                      <a:pt x="15" y="52"/>
                    </a:moveTo>
                    <a:cubicBezTo>
                      <a:pt x="49" y="17"/>
                      <a:pt x="100" y="0"/>
                      <a:pt x="148" y="0"/>
                    </a:cubicBezTo>
                    <a:cubicBezTo>
                      <a:pt x="247" y="0"/>
                      <a:pt x="289" y="48"/>
                      <a:pt x="289" y="142"/>
                    </a:cubicBezTo>
                    <a:cubicBezTo>
                      <a:pt x="289" y="287"/>
                      <a:pt x="289" y="287"/>
                      <a:pt x="289" y="287"/>
                    </a:cubicBezTo>
                    <a:cubicBezTo>
                      <a:pt x="289" y="306"/>
                      <a:pt x="291" y="327"/>
                      <a:pt x="294" y="345"/>
                    </a:cubicBezTo>
                    <a:cubicBezTo>
                      <a:pt x="240" y="345"/>
                      <a:pt x="240" y="345"/>
                      <a:pt x="240" y="345"/>
                    </a:cubicBezTo>
                    <a:cubicBezTo>
                      <a:pt x="237" y="330"/>
                      <a:pt x="237" y="309"/>
                      <a:pt x="237" y="294"/>
                    </a:cubicBezTo>
                    <a:cubicBezTo>
                      <a:pt x="235" y="294"/>
                      <a:pt x="235" y="294"/>
                      <a:pt x="235" y="294"/>
                    </a:cubicBezTo>
                    <a:cubicBezTo>
                      <a:pt x="213" y="329"/>
                      <a:pt x="176" y="353"/>
                      <a:pt x="125" y="353"/>
                    </a:cubicBezTo>
                    <a:cubicBezTo>
                      <a:pt x="56" y="353"/>
                      <a:pt x="0" y="319"/>
                      <a:pt x="0" y="253"/>
                    </a:cubicBezTo>
                    <a:cubicBezTo>
                      <a:pt x="0" y="142"/>
                      <a:pt x="129" y="136"/>
                      <a:pt x="211" y="136"/>
                    </a:cubicBezTo>
                    <a:cubicBezTo>
                      <a:pt x="233" y="136"/>
                      <a:pt x="233" y="136"/>
                      <a:pt x="233" y="136"/>
                    </a:cubicBezTo>
                    <a:cubicBezTo>
                      <a:pt x="233" y="126"/>
                      <a:pt x="233" y="126"/>
                      <a:pt x="233" y="126"/>
                    </a:cubicBezTo>
                    <a:cubicBezTo>
                      <a:pt x="233" y="77"/>
                      <a:pt x="202" y="52"/>
                      <a:pt x="150" y="52"/>
                    </a:cubicBezTo>
                    <a:cubicBezTo>
                      <a:pt x="114" y="52"/>
                      <a:pt x="77" y="64"/>
                      <a:pt x="50" y="88"/>
                    </a:cubicBezTo>
                    <a:lnTo>
                      <a:pt x="15" y="52"/>
                    </a:lnTo>
                    <a:close/>
                    <a:moveTo>
                      <a:pt x="177" y="183"/>
                    </a:moveTo>
                    <a:cubicBezTo>
                      <a:pt x="106" y="183"/>
                      <a:pt x="60" y="203"/>
                      <a:pt x="60" y="248"/>
                    </a:cubicBezTo>
                    <a:cubicBezTo>
                      <a:pt x="60" y="290"/>
                      <a:pt x="92" y="306"/>
                      <a:pt x="134" y="306"/>
                    </a:cubicBezTo>
                    <a:cubicBezTo>
                      <a:pt x="199" y="306"/>
                      <a:pt x="232" y="259"/>
                      <a:pt x="233" y="205"/>
                    </a:cubicBezTo>
                    <a:cubicBezTo>
                      <a:pt x="233" y="183"/>
                      <a:pt x="233" y="183"/>
                      <a:pt x="233" y="183"/>
                    </a:cubicBezTo>
                    <a:lnTo>
                      <a:pt x="177" y="183"/>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4"/>
              <p:cNvSpPr>
                <a:spLocks noEditPoints="1"/>
              </p:cNvSpPr>
              <p:nvPr userDrawn="1"/>
            </p:nvSpPr>
            <p:spPr bwMode="auto">
              <a:xfrm>
                <a:off x="3478053" y="1620410"/>
                <a:ext cx="203342" cy="291878"/>
              </a:xfrm>
              <a:custGeom>
                <a:avLst/>
                <a:gdLst>
                  <a:gd name="T0" fmla="*/ 0 w 354"/>
                  <a:gd name="T1" fmla="*/ 9 h 508"/>
                  <a:gd name="T2" fmla="*/ 55 w 354"/>
                  <a:gd name="T3" fmla="*/ 9 h 508"/>
                  <a:gd name="T4" fmla="*/ 55 w 354"/>
                  <a:gd name="T5" fmla="*/ 58 h 508"/>
                  <a:gd name="T6" fmla="*/ 57 w 354"/>
                  <a:gd name="T7" fmla="*/ 58 h 508"/>
                  <a:gd name="T8" fmla="*/ 177 w 354"/>
                  <a:gd name="T9" fmla="*/ 0 h 508"/>
                  <a:gd name="T10" fmla="*/ 354 w 354"/>
                  <a:gd name="T11" fmla="*/ 177 h 508"/>
                  <a:gd name="T12" fmla="*/ 186 w 354"/>
                  <a:gd name="T13" fmla="*/ 353 h 508"/>
                  <a:gd name="T14" fmla="*/ 57 w 354"/>
                  <a:gd name="T15" fmla="*/ 285 h 508"/>
                  <a:gd name="T16" fmla="*/ 55 w 354"/>
                  <a:gd name="T17" fmla="*/ 285 h 508"/>
                  <a:gd name="T18" fmla="*/ 55 w 354"/>
                  <a:gd name="T19" fmla="*/ 508 h 508"/>
                  <a:gd name="T20" fmla="*/ 0 w 354"/>
                  <a:gd name="T21" fmla="*/ 508 h 508"/>
                  <a:gd name="T22" fmla="*/ 0 w 354"/>
                  <a:gd name="T23" fmla="*/ 9 h 508"/>
                  <a:gd name="T24" fmla="*/ 175 w 354"/>
                  <a:gd name="T25" fmla="*/ 302 h 508"/>
                  <a:gd name="T26" fmla="*/ 294 w 354"/>
                  <a:gd name="T27" fmla="*/ 177 h 508"/>
                  <a:gd name="T28" fmla="*/ 175 w 354"/>
                  <a:gd name="T29" fmla="*/ 52 h 508"/>
                  <a:gd name="T30" fmla="*/ 55 w 354"/>
                  <a:gd name="T31" fmla="*/ 177 h 508"/>
                  <a:gd name="T32" fmla="*/ 175 w 354"/>
                  <a:gd name="T33" fmla="*/ 30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4" h="508">
                    <a:moveTo>
                      <a:pt x="0" y="9"/>
                    </a:moveTo>
                    <a:cubicBezTo>
                      <a:pt x="55" y="9"/>
                      <a:pt x="55" y="9"/>
                      <a:pt x="55" y="9"/>
                    </a:cubicBezTo>
                    <a:cubicBezTo>
                      <a:pt x="55" y="58"/>
                      <a:pt x="55" y="58"/>
                      <a:pt x="55" y="58"/>
                    </a:cubicBezTo>
                    <a:cubicBezTo>
                      <a:pt x="57" y="58"/>
                      <a:pt x="57" y="58"/>
                      <a:pt x="57" y="58"/>
                    </a:cubicBezTo>
                    <a:cubicBezTo>
                      <a:pt x="88" y="22"/>
                      <a:pt x="129" y="0"/>
                      <a:pt x="177" y="0"/>
                    </a:cubicBezTo>
                    <a:cubicBezTo>
                      <a:pt x="283" y="0"/>
                      <a:pt x="354" y="75"/>
                      <a:pt x="354" y="177"/>
                    </a:cubicBezTo>
                    <a:cubicBezTo>
                      <a:pt x="354" y="277"/>
                      <a:pt x="280" y="353"/>
                      <a:pt x="186" y="353"/>
                    </a:cubicBezTo>
                    <a:cubicBezTo>
                      <a:pt x="126" y="353"/>
                      <a:pt x="78" y="323"/>
                      <a:pt x="57" y="285"/>
                    </a:cubicBezTo>
                    <a:cubicBezTo>
                      <a:pt x="55" y="285"/>
                      <a:pt x="55" y="285"/>
                      <a:pt x="55" y="285"/>
                    </a:cubicBezTo>
                    <a:cubicBezTo>
                      <a:pt x="55" y="508"/>
                      <a:pt x="55" y="508"/>
                      <a:pt x="55" y="508"/>
                    </a:cubicBezTo>
                    <a:cubicBezTo>
                      <a:pt x="0" y="508"/>
                      <a:pt x="0" y="508"/>
                      <a:pt x="0" y="508"/>
                    </a:cubicBezTo>
                    <a:lnTo>
                      <a:pt x="0" y="9"/>
                    </a:lnTo>
                    <a:close/>
                    <a:moveTo>
                      <a:pt x="175" y="302"/>
                    </a:moveTo>
                    <a:cubicBezTo>
                      <a:pt x="247" y="302"/>
                      <a:pt x="294" y="247"/>
                      <a:pt x="294" y="177"/>
                    </a:cubicBezTo>
                    <a:cubicBezTo>
                      <a:pt x="294" y="106"/>
                      <a:pt x="247" y="52"/>
                      <a:pt x="175" y="52"/>
                    </a:cubicBezTo>
                    <a:cubicBezTo>
                      <a:pt x="102" y="52"/>
                      <a:pt x="55" y="106"/>
                      <a:pt x="55" y="177"/>
                    </a:cubicBezTo>
                    <a:cubicBezTo>
                      <a:pt x="55" y="247"/>
                      <a:pt x="102" y="302"/>
                      <a:pt x="175" y="302"/>
                    </a:cubicBez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5"/>
              <p:cNvSpPr>
                <a:spLocks noEditPoints="1"/>
              </p:cNvSpPr>
              <p:nvPr userDrawn="1"/>
            </p:nvSpPr>
            <p:spPr bwMode="auto">
              <a:xfrm>
                <a:off x="3715933" y="1526766"/>
                <a:ext cx="46538" cy="291878"/>
              </a:xfrm>
              <a:custGeom>
                <a:avLst/>
                <a:gdLst>
                  <a:gd name="T0" fmla="*/ 40 w 81"/>
                  <a:gd name="T1" fmla="*/ 0 h 508"/>
                  <a:gd name="T2" fmla="*/ 81 w 81"/>
                  <a:gd name="T3" fmla="*/ 41 h 508"/>
                  <a:gd name="T4" fmla="*/ 40 w 81"/>
                  <a:gd name="T5" fmla="*/ 81 h 508"/>
                  <a:gd name="T6" fmla="*/ 0 w 81"/>
                  <a:gd name="T7" fmla="*/ 41 h 508"/>
                  <a:gd name="T8" fmla="*/ 40 w 81"/>
                  <a:gd name="T9" fmla="*/ 0 h 508"/>
                  <a:gd name="T10" fmla="*/ 12 w 81"/>
                  <a:gd name="T11" fmla="*/ 172 h 508"/>
                  <a:gd name="T12" fmla="*/ 68 w 81"/>
                  <a:gd name="T13" fmla="*/ 172 h 508"/>
                  <a:gd name="T14" fmla="*/ 68 w 81"/>
                  <a:gd name="T15" fmla="*/ 508 h 508"/>
                  <a:gd name="T16" fmla="*/ 12 w 81"/>
                  <a:gd name="T17" fmla="*/ 508 h 508"/>
                  <a:gd name="T18" fmla="*/ 12 w 81"/>
                  <a:gd name="T19" fmla="*/ 17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508">
                    <a:moveTo>
                      <a:pt x="40" y="0"/>
                    </a:moveTo>
                    <a:cubicBezTo>
                      <a:pt x="63" y="0"/>
                      <a:pt x="81" y="18"/>
                      <a:pt x="81" y="41"/>
                    </a:cubicBezTo>
                    <a:cubicBezTo>
                      <a:pt x="81" y="64"/>
                      <a:pt x="64" y="81"/>
                      <a:pt x="40" y="81"/>
                    </a:cubicBezTo>
                    <a:cubicBezTo>
                      <a:pt x="17" y="81"/>
                      <a:pt x="0" y="64"/>
                      <a:pt x="0" y="41"/>
                    </a:cubicBezTo>
                    <a:cubicBezTo>
                      <a:pt x="0" y="18"/>
                      <a:pt x="17" y="0"/>
                      <a:pt x="40" y="0"/>
                    </a:cubicBezTo>
                    <a:close/>
                    <a:moveTo>
                      <a:pt x="12" y="172"/>
                    </a:moveTo>
                    <a:cubicBezTo>
                      <a:pt x="68" y="172"/>
                      <a:pt x="68" y="172"/>
                      <a:pt x="68" y="172"/>
                    </a:cubicBezTo>
                    <a:cubicBezTo>
                      <a:pt x="68" y="508"/>
                      <a:pt x="68" y="508"/>
                      <a:pt x="68" y="508"/>
                    </a:cubicBezTo>
                    <a:cubicBezTo>
                      <a:pt x="12" y="508"/>
                      <a:pt x="12" y="508"/>
                      <a:pt x="12" y="508"/>
                    </a:cubicBezTo>
                    <a:lnTo>
                      <a:pt x="12" y="172"/>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
              <p:cNvSpPr>
                <a:spLocks/>
              </p:cNvSpPr>
              <p:nvPr userDrawn="1"/>
            </p:nvSpPr>
            <p:spPr bwMode="auto">
              <a:xfrm>
                <a:off x="3784849" y="1570385"/>
                <a:ext cx="132723" cy="252880"/>
              </a:xfrm>
              <a:custGeom>
                <a:avLst/>
                <a:gdLst>
                  <a:gd name="T0" fmla="*/ 228 w 231"/>
                  <a:gd name="T1" fmla="*/ 143 h 440"/>
                  <a:gd name="T2" fmla="*/ 129 w 231"/>
                  <a:gd name="T3" fmla="*/ 143 h 440"/>
                  <a:gd name="T4" fmla="*/ 129 w 231"/>
                  <a:gd name="T5" fmla="*/ 311 h 440"/>
                  <a:gd name="T6" fmla="*/ 179 w 231"/>
                  <a:gd name="T7" fmla="*/ 389 h 440"/>
                  <a:gd name="T8" fmla="*/ 229 w 231"/>
                  <a:gd name="T9" fmla="*/ 377 h 440"/>
                  <a:gd name="T10" fmla="*/ 231 w 231"/>
                  <a:gd name="T11" fmla="*/ 428 h 440"/>
                  <a:gd name="T12" fmla="*/ 166 w 231"/>
                  <a:gd name="T13" fmla="*/ 440 h 440"/>
                  <a:gd name="T14" fmla="*/ 73 w 231"/>
                  <a:gd name="T15" fmla="*/ 328 h 440"/>
                  <a:gd name="T16" fmla="*/ 73 w 231"/>
                  <a:gd name="T17" fmla="*/ 143 h 440"/>
                  <a:gd name="T18" fmla="*/ 0 w 231"/>
                  <a:gd name="T19" fmla="*/ 143 h 440"/>
                  <a:gd name="T20" fmla="*/ 0 w 231"/>
                  <a:gd name="T21" fmla="*/ 96 h 440"/>
                  <a:gd name="T22" fmla="*/ 73 w 231"/>
                  <a:gd name="T23" fmla="*/ 96 h 440"/>
                  <a:gd name="T24" fmla="*/ 73 w 231"/>
                  <a:gd name="T25" fmla="*/ 0 h 440"/>
                  <a:gd name="T26" fmla="*/ 129 w 231"/>
                  <a:gd name="T27" fmla="*/ 0 h 440"/>
                  <a:gd name="T28" fmla="*/ 129 w 231"/>
                  <a:gd name="T29" fmla="*/ 96 h 440"/>
                  <a:gd name="T30" fmla="*/ 228 w 231"/>
                  <a:gd name="T31" fmla="*/ 96 h 440"/>
                  <a:gd name="T32" fmla="*/ 228 w 231"/>
                  <a:gd name="T33" fmla="*/ 14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1" h="440">
                    <a:moveTo>
                      <a:pt x="228" y="143"/>
                    </a:moveTo>
                    <a:cubicBezTo>
                      <a:pt x="129" y="143"/>
                      <a:pt x="129" y="143"/>
                      <a:pt x="129" y="143"/>
                    </a:cubicBezTo>
                    <a:cubicBezTo>
                      <a:pt x="129" y="311"/>
                      <a:pt x="129" y="311"/>
                      <a:pt x="129" y="311"/>
                    </a:cubicBezTo>
                    <a:cubicBezTo>
                      <a:pt x="129" y="354"/>
                      <a:pt x="130" y="389"/>
                      <a:pt x="179" y="389"/>
                    </a:cubicBezTo>
                    <a:cubicBezTo>
                      <a:pt x="196" y="389"/>
                      <a:pt x="214" y="385"/>
                      <a:pt x="229" y="377"/>
                    </a:cubicBezTo>
                    <a:cubicBezTo>
                      <a:pt x="231" y="428"/>
                      <a:pt x="231" y="428"/>
                      <a:pt x="231" y="428"/>
                    </a:cubicBezTo>
                    <a:cubicBezTo>
                      <a:pt x="211" y="437"/>
                      <a:pt x="186" y="440"/>
                      <a:pt x="166" y="440"/>
                    </a:cubicBezTo>
                    <a:cubicBezTo>
                      <a:pt x="86" y="440"/>
                      <a:pt x="73" y="397"/>
                      <a:pt x="73" y="328"/>
                    </a:cubicBezTo>
                    <a:cubicBezTo>
                      <a:pt x="73" y="143"/>
                      <a:pt x="73" y="143"/>
                      <a:pt x="73" y="143"/>
                    </a:cubicBezTo>
                    <a:cubicBezTo>
                      <a:pt x="0" y="143"/>
                      <a:pt x="0" y="143"/>
                      <a:pt x="0" y="143"/>
                    </a:cubicBezTo>
                    <a:cubicBezTo>
                      <a:pt x="0" y="96"/>
                      <a:pt x="0" y="96"/>
                      <a:pt x="0" y="96"/>
                    </a:cubicBezTo>
                    <a:cubicBezTo>
                      <a:pt x="73" y="96"/>
                      <a:pt x="73" y="96"/>
                      <a:pt x="73" y="96"/>
                    </a:cubicBezTo>
                    <a:cubicBezTo>
                      <a:pt x="73" y="0"/>
                      <a:pt x="73" y="0"/>
                      <a:pt x="73" y="0"/>
                    </a:cubicBezTo>
                    <a:cubicBezTo>
                      <a:pt x="129" y="0"/>
                      <a:pt x="129" y="0"/>
                      <a:pt x="129" y="0"/>
                    </a:cubicBezTo>
                    <a:cubicBezTo>
                      <a:pt x="129" y="96"/>
                      <a:pt x="129" y="96"/>
                      <a:pt x="129" y="96"/>
                    </a:cubicBezTo>
                    <a:cubicBezTo>
                      <a:pt x="228" y="96"/>
                      <a:pt x="228" y="96"/>
                      <a:pt x="228" y="96"/>
                    </a:cubicBezTo>
                    <a:lnTo>
                      <a:pt x="228" y="143"/>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7"/>
              <p:cNvSpPr>
                <a:spLocks noEditPoints="1"/>
              </p:cNvSpPr>
              <p:nvPr userDrawn="1"/>
            </p:nvSpPr>
            <p:spPr bwMode="auto">
              <a:xfrm>
                <a:off x="3939950" y="1620410"/>
                <a:ext cx="168965" cy="202855"/>
              </a:xfrm>
              <a:custGeom>
                <a:avLst/>
                <a:gdLst>
                  <a:gd name="T0" fmla="*/ 15 w 294"/>
                  <a:gd name="T1" fmla="*/ 52 h 353"/>
                  <a:gd name="T2" fmla="*/ 148 w 294"/>
                  <a:gd name="T3" fmla="*/ 0 h 353"/>
                  <a:gd name="T4" fmla="*/ 289 w 294"/>
                  <a:gd name="T5" fmla="*/ 142 h 353"/>
                  <a:gd name="T6" fmla="*/ 289 w 294"/>
                  <a:gd name="T7" fmla="*/ 287 h 353"/>
                  <a:gd name="T8" fmla="*/ 294 w 294"/>
                  <a:gd name="T9" fmla="*/ 345 h 353"/>
                  <a:gd name="T10" fmla="*/ 240 w 294"/>
                  <a:gd name="T11" fmla="*/ 345 h 353"/>
                  <a:gd name="T12" fmla="*/ 237 w 294"/>
                  <a:gd name="T13" fmla="*/ 294 h 353"/>
                  <a:gd name="T14" fmla="*/ 235 w 294"/>
                  <a:gd name="T15" fmla="*/ 294 h 353"/>
                  <a:gd name="T16" fmla="*/ 125 w 294"/>
                  <a:gd name="T17" fmla="*/ 353 h 353"/>
                  <a:gd name="T18" fmla="*/ 0 w 294"/>
                  <a:gd name="T19" fmla="*/ 253 h 353"/>
                  <a:gd name="T20" fmla="*/ 212 w 294"/>
                  <a:gd name="T21" fmla="*/ 136 h 353"/>
                  <a:gd name="T22" fmla="*/ 233 w 294"/>
                  <a:gd name="T23" fmla="*/ 136 h 353"/>
                  <a:gd name="T24" fmla="*/ 233 w 294"/>
                  <a:gd name="T25" fmla="*/ 126 h 353"/>
                  <a:gd name="T26" fmla="*/ 150 w 294"/>
                  <a:gd name="T27" fmla="*/ 52 h 353"/>
                  <a:gd name="T28" fmla="*/ 50 w 294"/>
                  <a:gd name="T29" fmla="*/ 88 h 353"/>
                  <a:gd name="T30" fmla="*/ 15 w 294"/>
                  <a:gd name="T31" fmla="*/ 52 h 353"/>
                  <a:gd name="T32" fmla="*/ 177 w 294"/>
                  <a:gd name="T33" fmla="*/ 183 h 353"/>
                  <a:gd name="T34" fmla="*/ 60 w 294"/>
                  <a:gd name="T35" fmla="*/ 248 h 353"/>
                  <a:gd name="T36" fmla="*/ 134 w 294"/>
                  <a:gd name="T37" fmla="*/ 306 h 353"/>
                  <a:gd name="T38" fmla="*/ 233 w 294"/>
                  <a:gd name="T39" fmla="*/ 205 h 353"/>
                  <a:gd name="T40" fmla="*/ 233 w 294"/>
                  <a:gd name="T41" fmla="*/ 183 h 353"/>
                  <a:gd name="T42" fmla="*/ 177 w 294"/>
                  <a:gd name="T43" fmla="*/ 18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4" h="353">
                    <a:moveTo>
                      <a:pt x="15" y="52"/>
                    </a:moveTo>
                    <a:cubicBezTo>
                      <a:pt x="49" y="17"/>
                      <a:pt x="100" y="0"/>
                      <a:pt x="148" y="0"/>
                    </a:cubicBezTo>
                    <a:cubicBezTo>
                      <a:pt x="247" y="0"/>
                      <a:pt x="289" y="48"/>
                      <a:pt x="289" y="142"/>
                    </a:cubicBezTo>
                    <a:cubicBezTo>
                      <a:pt x="289" y="287"/>
                      <a:pt x="289" y="287"/>
                      <a:pt x="289" y="287"/>
                    </a:cubicBezTo>
                    <a:cubicBezTo>
                      <a:pt x="289" y="306"/>
                      <a:pt x="291" y="327"/>
                      <a:pt x="294" y="345"/>
                    </a:cubicBezTo>
                    <a:cubicBezTo>
                      <a:pt x="240" y="345"/>
                      <a:pt x="240" y="345"/>
                      <a:pt x="240" y="345"/>
                    </a:cubicBezTo>
                    <a:cubicBezTo>
                      <a:pt x="237" y="330"/>
                      <a:pt x="237" y="309"/>
                      <a:pt x="237" y="294"/>
                    </a:cubicBezTo>
                    <a:cubicBezTo>
                      <a:pt x="235" y="294"/>
                      <a:pt x="235" y="294"/>
                      <a:pt x="235" y="294"/>
                    </a:cubicBezTo>
                    <a:cubicBezTo>
                      <a:pt x="213" y="329"/>
                      <a:pt x="176" y="353"/>
                      <a:pt x="125" y="353"/>
                    </a:cubicBezTo>
                    <a:cubicBezTo>
                      <a:pt x="57" y="353"/>
                      <a:pt x="0" y="319"/>
                      <a:pt x="0" y="253"/>
                    </a:cubicBezTo>
                    <a:cubicBezTo>
                      <a:pt x="0" y="142"/>
                      <a:pt x="129" y="136"/>
                      <a:pt x="212" y="136"/>
                    </a:cubicBezTo>
                    <a:cubicBezTo>
                      <a:pt x="233" y="136"/>
                      <a:pt x="233" y="136"/>
                      <a:pt x="233" y="136"/>
                    </a:cubicBezTo>
                    <a:cubicBezTo>
                      <a:pt x="233" y="126"/>
                      <a:pt x="233" y="126"/>
                      <a:pt x="233" y="126"/>
                    </a:cubicBezTo>
                    <a:cubicBezTo>
                      <a:pt x="233" y="77"/>
                      <a:pt x="202" y="52"/>
                      <a:pt x="150" y="52"/>
                    </a:cubicBezTo>
                    <a:cubicBezTo>
                      <a:pt x="114" y="52"/>
                      <a:pt x="77" y="64"/>
                      <a:pt x="50" y="88"/>
                    </a:cubicBezTo>
                    <a:lnTo>
                      <a:pt x="15" y="52"/>
                    </a:lnTo>
                    <a:close/>
                    <a:moveTo>
                      <a:pt x="177" y="183"/>
                    </a:moveTo>
                    <a:cubicBezTo>
                      <a:pt x="106" y="183"/>
                      <a:pt x="60" y="203"/>
                      <a:pt x="60" y="248"/>
                    </a:cubicBezTo>
                    <a:cubicBezTo>
                      <a:pt x="60" y="290"/>
                      <a:pt x="92" y="306"/>
                      <a:pt x="134" y="306"/>
                    </a:cubicBezTo>
                    <a:cubicBezTo>
                      <a:pt x="199" y="306"/>
                      <a:pt x="232" y="259"/>
                      <a:pt x="233" y="205"/>
                    </a:cubicBezTo>
                    <a:cubicBezTo>
                      <a:pt x="233" y="183"/>
                      <a:pt x="233" y="183"/>
                      <a:pt x="233" y="183"/>
                    </a:cubicBezTo>
                    <a:lnTo>
                      <a:pt x="177" y="183"/>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8"/>
              <p:cNvSpPr>
                <a:spLocks noChangeArrowheads="1"/>
              </p:cNvSpPr>
              <p:nvPr userDrawn="1"/>
            </p:nvSpPr>
            <p:spPr bwMode="auto">
              <a:xfrm>
                <a:off x="4158291" y="1506658"/>
                <a:ext cx="32188" cy="311985"/>
              </a:xfrm>
              <a:prstGeom prst="rect">
                <a:avLst/>
              </a:prstGeom>
              <a:solidFill>
                <a:srgbClr val="F04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9"/>
              <p:cNvSpPr>
                <a:spLocks/>
              </p:cNvSpPr>
              <p:nvPr userDrawn="1"/>
            </p:nvSpPr>
            <p:spPr bwMode="auto">
              <a:xfrm>
                <a:off x="1675543" y="709102"/>
                <a:ext cx="538920" cy="686076"/>
              </a:xfrm>
              <a:custGeom>
                <a:avLst/>
                <a:gdLst>
                  <a:gd name="T0" fmla="*/ 0 w 6647"/>
                  <a:gd name="T1" fmla="*/ 0 h 8462"/>
                  <a:gd name="T2" fmla="*/ 1006 w 6647"/>
                  <a:gd name="T3" fmla="*/ 0 h 8462"/>
                  <a:gd name="T4" fmla="*/ 1006 w 6647"/>
                  <a:gd name="T5" fmla="*/ 3657 h 8462"/>
                  <a:gd name="T6" fmla="*/ 1148 w 6647"/>
                  <a:gd name="T7" fmla="*/ 3657 h 8462"/>
                  <a:gd name="T8" fmla="*/ 4996 w 6647"/>
                  <a:gd name="T9" fmla="*/ 0 h 8462"/>
                  <a:gd name="T10" fmla="*/ 6449 w 6647"/>
                  <a:gd name="T11" fmla="*/ 0 h 8462"/>
                  <a:gd name="T12" fmla="*/ 2260 w 6647"/>
                  <a:gd name="T13" fmla="*/ 3862 h 8462"/>
                  <a:gd name="T14" fmla="*/ 6647 w 6647"/>
                  <a:gd name="T15" fmla="*/ 8462 h 8462"/>
                  <a:gd name="T16" fmla="*/ 5180 w 6647"/>
                  <a:gd name="T17" fmla="*/ 8462 h 8462"/>
                  <a:gd name="T18" fmla="*/ 1148 w 6647"/>
                  <a:gd name="T19" fmla="*/ 4160 h 8462"/>
                  <a:gd name="T20" fmla="*/ 1006 w 6647"/>
                  <a:gd name="T21" fmla="*/ 4160 h 8462"/>
                  <a:gd name="T22" fmla="*/ 1006 w 6647"/>
                  <a:gd name="T23" fmla="*/ 8462 h 8462"/>
                  <a:gd name="T24" fmla="*/ 0 w 6647"/>
                  <a:gd name="T25" fmla="*/ 8462 h 8462"/>
                  <a:gd name="T26" fmla="*/ 0 w 6647"/>
                  <a:gd name="T27" fmla="*/ 0 h 8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47" h="8462">
                    <a:moveTo>
                      <a:pt x="0" y="0"/>
                    </a:moveTo>
                    <a:lnTo>
                      <a:pt x="1006" y="0"/>
                    </a:lnTo>
                    <a:lnTo>
                      <a:pt x="1006" y="3657"/>
                    </a:lnTo>
                    <a:lnTo>
                      <a:pt x="1148" y="3657"/>
                    </a:lnTo>
                    <a:lnTo>
                      <a:pt x="4996" y="0"/>
                    </a:lnTo>
                    <a:lnTo>
                      <a:pt x="6449" y="0"/>
                    </a:lnTo>
                    <a:lnTo>
                      <a:pt x="2260" y="3862"/>
                    </a:lnTo>
                    <a:lnTo>
                      <a:pt x="6647" y="8462"/>
                    </a:lnTo>
                    <a:lnTo>
                      <a:pt x="5180" y="8462"/>
                    </a:lnTo>
                    <a:lnTo>
                      <a:pt x="1148" y="4160"/>
                    </a:lnTo>
                    <a:lnTo>
                      <a:pt x="1006" y="4160"/>
                    </a:lnTo>
                    <a:lnTo>
                      <a:pt x="1006" y="8462"/>
                    </a:lnTo>
                    <a:lnTo>
                      <a:pt x="0" y="84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20"/>
              <p:cNvSpPr>
                <a:spLocks noEditPoints="1"/>
              </p:cNvSpPr>
              <p:nvPr userDrawn="1"/>
            </p:nvSpPr>
            <p:spPr bwMode="auto">
              <a:xfrm>
                <a:off x="2207572" y="930280"/>
                <a:ext cx="447627" cy="476977"/>
              </a:xfrm>
              <a:custGeom>
                <a:avLst/>
                <a:gdLst>
                  <a:gd name="T0" fmla="*/ 751 w 779"/>
                  <a:gd name="T1" fmla="*/ 666 h 830"/>
                  <a:gd name="T2" fmla="*/ 400 w 779"/>
                  <a:gd name="T3" fmla="*/ 830 h 830"/>
                  <a:gd name="T4" fmla="*/ 0 w 779"/>
                  <a:gd name="T5" fmla="*/ 415 h 830"/>
                  <a:gd name="T6" fmla="*/ 405 w 779"/>
                  <a:gd name="T7" fmla="*/ 0 h 830"/>
                  <a:gd name="T8" fmla="*/ 779 w 779"/>
                  <a:gd name="T9" fmla="*/ 413 h 830"/>
                  <a:gd name="T10" fmla="*/ 779 w 779"/>
                  <a:gd name="T11" fmla="*/ 455 h 830"/>
                  <a:gd name="T12" fmla="*/ 141 w 779"/>
                  <a:gd name="T13" fmla="*/ 455 h 830"/>
                  <a:gd name="T14" fmla="*/ 400 w 779"/>
                  <a:gd name="T15" fmla="*/ 708 h 830"/>
                  <a:gd name="T16" fmla="*/ 651 w 779"/>
                  <a:gd name="T17" fmla="*/ 588 h 830"/>
                  <a:gd name="T18" fmla="*/ 751 w 779"/>
                  <a:gd name="T19" fmla="*/ 666 h 830"/>
                  <a:gd name="T20" fmla="*/ 638 w 779"/>
                  <a:gd name="T21" fmla="*/ 344 h 830"/>
                  <a:gd name="T22" fmla="*/ 400 w 779"/>
                  <a:gd name="T23" fmla="*/ 121 h 830"/>
                  <a:gd name="T24" fmla="*/ 141 w 779"/>
                  <a:gd name="T25" fmla="*/ 344 h 830"/>
                  <a:gd name="T26" fmla="*/ 638 w 779"/>
                  <a:gd name="T27" fmla="*/ 344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9" h="830">
                    <a:moveTo>
                      <a:pt x="751" y="666"/>
                    </a:moveTo>
                    <a:cubicBezTo>
                      <a:pt x="658" y="786"/>
                      <a:pt x="546" y="830"/>
                      <a:pt x="400" y="830"/>
                    </a:cubicBezTo>
                    <a:cubicBezTo>
                      <a:pt x="152" y="830"/>
                      <a:pt x="0" y="644"/>
                      <a:pt x="0" y="415"/>
                    </a:cubicBezTo>
                    <a:cubicBezTo>
                      <a:pt x="0" y="170"/>
                      <a:pt x="172" y="0"/>
                      <a:pt x="405" y="0"/>
                    </a:cubicBezTo>
                    <a:cubicBezTo>
                      <a:pt x="627" y="0"/>
                      <a:pt x="779" y="151"/>
                      <a:pt x="779" y="413"/>
                    </a:cubicBezTo>
                    <a:cubicBezTo>
                      <a:pt x="779" y="455"/>
                      <a:pt x="779" y="455"/>
                      <a:pt x="779" y="455"/>
                    </a:cubicBezTo>
                    <a:cubicBezTo>
                      <a:pt x="141" y="455"/>
                      <a:pt x="141" y="455"/>
                      <a:pt x="141" y="455"/>
                    </a:cubicBezTo>
                    <a:cubicBezTo>
                      <a:pt x="152" y="592"/>
                      <a:pt x="256" y="708"/>
                      <a:pt x="400" y="708"/>
                    </a:cubicBezTo>
                    <a:cubicBezTo>
                      <a:pt x="513" y="708"/>
                      <a:pt x="589" y="668"/>
                      <a:pt x="651" y="588"/>
                    </a:cubicBezTo>
                    <a:lnTo>
                      <a:pt x="751" y="666"/>
                    </a:lnTo>
                    <a:close/>
                    <a:moveTo>
                      <a:pt x="638" y="344"/>
                    </a:moveTo>
                    <a:cubicBezTo>
                      <a:pt x="633" y="210"/>
                      <a:pt x="545" y="121"/>
                      <a:pt x="400" y="121"/>
                    </a:cubicBezTo>
                    <a:cubicBezTo>
                      <a:pt x="255" y="121"/>
                      <a:pt x="158" y="210"/>
                      <a:pt x="141" y="344"/>
                    </a:cubicBezTo>
                    <a:lnTo>
                      <a:pt x="638" y="3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21"/>
              <p:cNvSpPr>
                <a:spLocks noEditPoints="1"/>
              </p:cNvSpPr>
              <p:nvPr userDrawn="1"/>
            </p:nvSpPr>
            <p:spPr bwMode="auto">
              <a:xfrm>
                <a:off x="2752330" y="930280"/>
                <a:ext cx="479167" cy="887796"/>
              </a:xfrm>
              <a:custGeom>
                <a:avLst/>
                <a:gdLst>
                  <a:gd name="T0" fmla="*/ 0 w 834"/>
                  <a:gd name="T1" fmla="*/ 20 h 1545"/>
                  <a:gd name="T2" fmla="*/ 132 w 834"/>
                  <a:gd name="T3" fmla="*/ 20 h 1545"/>
                  <a:gd name="T4" fmla="*/ 132 w 834"/>
                  <a:gd name="T5" fmla="*/ 135 h 1545"/>
                  <a:gd name="T6" fmla="*/ 135 w 834"/>
                  <a:gd name="T7" fmla="*/ 135 h 1545"/>
                  <a:gd name="T8" fmla="*/ 419 w 834"/>
                  <a:gd name="T9" fmla="*/ 0 h 1545"/>
                  <a:gd name="T10" fmla="*/ 834 w 834"/>
                  <a:gd name="T11" fmla="*/ 415 h 1545"/>
                  <a:gd name="T12" fmla="*/ 439 w 834"/>
                  <a:gd name="T13" fmla="*/ 830 h 1545"/>
                  <a:gd name="T14" fmla="*/ 135 w 834"/>
                  <a:gd name="T15" fmla="*/ 669 h 1545"/>
                  <a:gd name="T16" fmla="*/ 132 w 834"/>
                  <a:gd name="T17" fmla="*/ 669 h 1545"/>
                  <a:gd name="T18" fmla="*/ 132 w 834"/>
                  <a:gd name="T19" fmla="*/ 1545 h 1545"/>
                  <a:gd name="T20" fmla="*/ 0 w 834"/>
                  <a:gd name="T21" fmla="*/ 1545 h 1545"/>
                  <a:gd name="T22" fmla="*/ 0 w 834"/>
                  <a:gd name="T23" fmla="*/ 20 h 1545"/>
                  <a:gd name="T24" fmla="*/ 412 w 834"/>
                  <a:gd name="T25" fmla="*/ 708 h 1545"/>
                  <a:gd name="T26" fmla="*/ 692 w 834"/>
                  <a:gd name="T27" fmla="*/ 415 h 1545"/>
                  <a:gd name="T28" fmla="*/ 412 w 834"/>
                  <a:gd name="T29" fmla="*/ 121 h 1545"/>
                  <a:gd name="T30" fmla="*/ 132 w 834"/>
                  <a:gd name="T31" fmla="*/ 415 h 1545"/>
                  <a:gd name="T32" fmla="*/ 412 w 834"/>
                  <a:gd name="T33" fmla="*/ 708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4" h="1545">
                    <a:moveTo>
                      <a:pt x="0" y="20"/>
                    </a:moveTo>
                    <a:cubicBezTo>
                      <a:pt x="132" y="20"/>
                      <a:pt x="132" y="20"/>
                      <a:pt x="132" y="20"/>
                    </a:cubicBezTo>
                    <a:cubicBezTo>
                      <a:pt x="132" y="135"/>
                      <a:pt x="132" y="135"/>
                      <a:pt x="132" y="135"/>
                    </a:cubicBezTo>
                    <a:cubicBezTo>
                      <a:pt x="135" y="135"/>
                      <a:pt x="135" y="135"/>
                      <a:pt x="135" y="135"/>
                    </a:cubicBezTo>
                    <a:cubicBezTo>
                      <a:pt x="208" y="50"/>
                      <a:pt x="304" y="0"/>
                      <a:pt x="419" y="0"/>
                    </a:cubicBezTo>
                    <a:cubicBezTo>
                      <a:pt x="667" y="0"/>
                      <a:pt x="834" y="175"/>
                      <a:pt x="834" y="415"/>
                    </a:cubicBezTo>
                    <a:cubicBezTo>
                      <a:pt x="834" y="651"/>
                      <a:pt x="660" y="830"/>
                      <a:pt x="439" y="830"/>
                    </a:cubicBezTo>
                    <a:cubicBezTo>
                      <a:pt x="297" y="830"/>
                      <a:pt x="184" y="759"/>
                      <a:pt x="135" y="669"/>
                    </a:cubicBezTo>
                    <a:cubicBezTo>
                      <a:pt x="132" y="669"/>
                      <a:pt x="132" y="669"/>
                      <a:pt x="132" y="669"/>
                    </a:cubicBezTo>
                    <a:cubicBezTo>
                      <a:pt x="132" y="1545"/>
                      <a:pt x="132" y="1545"/>
                      <a:pt x="132" y="1545"/>
                    </a:cubicBezTo>
                    <a:cubicBezTo>
                      <a:pt x="0" y="1545"/>
                      <a:pt x="0" y="1545"/>
                      <a:pt x="0" y="1545"/>
                    </a:cubicBezTo>
                    <a:lnTo>
                      <a:pt x="0" y="20"/>
                    </a:lnTo>
                    <a:close/>
                    <a:moveTo>
                      <a:pt x="412" y="708"/>
                    </a:moveTo>
                    <a:cubicBezTo>
                      <a:pt x="583" y="708"/>
                      <a:pt x="692" y="580"/>
                      <a:pt x="692" y="415"/>
                    </a:cubicBezTo>
                    <a:cubicBezTo>
                      <a:pt x="692" y="249"/>
                      <a:pt x="583" y="121"/>
                      <a:pt x="412" y="121"/>
                    </a:cubicBezTo>
                    <a:cubicBezTo>
                      <a:pt x="242" y="121"/>
                      <a:pt x="132" y="249"/>
                      <a:pt x="132" y="415"/>
                    </a:cubicBezTo>
                    <a:cubicBezTo>
                      <a:pt x="132" y="580"/>
                      <a:pt x="242" y="708"/>
                      <a:pt x="412" y="7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2"/>
              <p:cNvSpPr>
                <a:spLocks noEditPoints="1"/>
              </p:cNvSpPr>
              <p:nvPr userDrawn="1"/>
            </p:nvSpPr>
            <p:spPr bwMode="auto">
              <a:xfrm>
                <a:off x="3303899" y="930280"/>
                <a:ext cx="485004" cy="476977"/>
              </a:xfrm>
              <a:custGeom>
                <a:avLst/>
                <a:gdLst>
                  <a:gd name="T0" fmla="*/ 422 w 844"/>
                  <a:gd name="T1" fmla="*/ 0 h 830"/>
                  <a:gd name="T2" fmla="*/ 844 w 844"/>
                  <a:gd name="T3" fmla="*/ 415 h 830"/>
                  <a:gd name="T4" fmla="*/ 422 w 844"/>
                  <a:gd name="T5" fmla="*/ 830 h 830"/>
                  <a:gd name="T6" fmla="*/ 0 w 844"/>
                  <a:gd name="T7" fmla="*/ 415 h 830"/>
                  <a:gd name="T8" fmla="*/ 422 w 844"/>
                  <a:gd name="T9" fmla="*/ 0 h 830"/>
                  <a:gd name="T10" fmla="*/ 422 w 844"/>
                  <a:gd name="T11" fmla="*/ 708 h 830"/>
                  <a:gd name="T12" fmla="*/ 702 w 844"/>
                  <a:gd name="T13" fmla="*/ 415 h 830"/>
                  <a:gd name="T14" fmla="*/ 422 w 844"/>
                  <a:gd name="T15" fmla="*/ 121 h 830"/>
                  <a:gd name="T16" fmla="*/ 142 w 844"/>
                  <a:gd name="T17" fmla="*/ 415 h 830"/>
                  <a:gd name="T18" fmla="*/ 422 w 844"/>
                  <a:gd name="T19" fmla="*/ 708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4" h="830">
                    <a:moveTo>
                      <a:pt x="422" y="0"/>
                    </a:moveTo>
                    <a:cubicBezTo>
                      <a:pt x="665" y="0"/>
                      <a:pt x="844" y="168"/>
                      <a:pt x="844" y="415"/>
                    </a:cubicBezTo>
                    <a:cubicBezTo>
                      <a:pt x="844" y="661"/>
                      <a:pt x="665" y="830"/>
                      <a:pt x="422" y="830"/>
                    </a:cubicBezTo>
                    <a:cubicBezTo>
                      <a:pt x="179" y="830"/>
                      <a:pt x="0" y="661"/>
                      <a:pt x="0" y="415"/>
                    </a:cubicBezTo>
                    <a:cubicBezTo>
                      <a:pt x="0" y="168"/>
                      <a:pt x="179" y="0"/>
                      <a:pt x="422" y="0"/>
                    </a:cubicBezTo>
                    <a:close/>
                    <a:moveTo>
                      <a:pt x="422" y="708"/>
                    </a:moveTo>
                    <a:cubicBezTo>
                      <a:pt x="593" y="708"/>
                      <a:pt x="702" y="580"/>
                      <a:pt x="702" y="415"/>
                    </a:cubicBezTo>
                    <a:cubicBezTo>
                      <a:pt x="702" y="249"/>
                      <a:pt x="593" y="121"/>
                      <a:pt x="422" y="121"/>
                    </a:cubicBezTo>
                    <a:cubicBezTo>
                      <a:pt x="252" y="121"/>
                      <a:pt x="142" y="249"/>
                      <a:pt x="142" y="415"/>
                    </a:cubicBezTo>
                    <a:cubicBezTo>
                      <a:pt x="142" y="580"/>
                      <a:pt x="252" y="708"/>
                      <a:pt x="422" y="7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3"/>
              <p:cNvSpPr>
                <a:spLocks/>
              </p:cNvSpPr>
              <p:nvPr userDrawn="1"/>
            </p:nvSpPr>
            <p:spPr bwMode="auto">
              <a:xfrm>
                <a:off x="3837144" y="930280"/>
                <a:ext cx="357388" cy="476977"/>
              </a:xfrm>
              <a:custGeom>
                <a:avLst/>
                <a:gdLst>
                  <a:gd name="T0" fmla="*/ 104 w 622"/>
                  <a:gd name="T1" fmla="*/ 602 h 830"/>
                  <a:gd name="T2" fmla="*/ 307 w 622"/>
                  <a:gd name="T3" fmla="*/ 708 h 830"/>
                  <a:gd name="T4" fmla="*/ 481 w 622"/>
                  <a:gd name="T5" fmla="*/ 587 h 830"/>
                  <a:gd name="T6" fmla="*/ 312 w 622"/>
                  <a:gd name="T7" fmla="*/ 462 h 830"/>
                  <a:gd name="T8" fmla="*/ 33 w 622"/>
                  <a:gd name="T9" fmla="*/ 232 h 830"/>
                  <a:gd name="T10" fmla="*/ 329 w 622"/>
                  <a:gd name="T11" fmla="*/ 0 h 830"/>
                  <a:gd name="T12" fmla="*/ 597 w 622"/>
                  <a:gd name="T13" fmla="*/ 143 h 830"/>
                  <a:gd name="T14" fmla="*/ 487 w 622"/>
                  <a:gd name="T15" fmla="*/ 216 h 830"/>
                  <a:gd name="T16" fmla="*/ 320 w 622"/>
                  <a:gd name="T17" fmla="*/ 121 h 830"/>
                  <a:gd name="T18" fmla="*/ 165 w 622"/>
                  <a:gd name="T19" fmla="*/ 231 h 830"/>
                  <a:gd name="T20" fmla="*/ 364 w 622"/>
                  <a:gd name="T21" fmla="*/ 345 h 830"/>
                  <a:gd name="T22" fmla="*/ 622 w 622"/>
                  <a:gd name="T23" fmla="*/ 582 h 830"/>
                  <a:gd name="T24" fmla="*/ 307 w 622"/>
                  <a:gd name="T25" fmla="*/ 830 h 830"/>
                  <a:gd name="T26" fmla="*/ 0 w 622"/>
                  <a:gd name="T27" fmla="*/ 683 h 830"/>
                  <a:gd name="T28" fmla="*/ 104 w 622"/>
                  <a:gd name="T29" fmla="*/ 60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2" h="830">
                    <a:moveTo>
                      <a:pt x="104" y="602"/>
                    </a:moveTo>
                    <a:cubicBezTo>
                      <a:pt x="157" y="666"/>
                      <a:pt x="214" y="708"/>
                      <a:pt x="307" y="708"/>
                    </a:cubicBezTo>
                    <a:cubicBezTo>
                      <a:pt x="389" y="708"/>
                      <a:pt x="481" y="673"/>
                      <a:pt x="481" y="587"/>
                    </a:cubicBezTo>
                    <a:cubicBezTo>
                      <a:pt x="481" y="502"/>
                      <a:pt x="396" y="480"/>
                      <a:pt x="312" y="462"/>
                    </a:cubicBezTo>
                    <a:cubicBezTo>
                      <a:pt x="162" y="428"/>
                      <a:pt x="33" y="396"/>
                      <a:pt x="33" y="232"/>
                    </a:cubicBezTo>
                    <a:cubicBezTo>
                      <a:pt x="33" y="79"/>
                      <a:pt x="182" y="0"/>
                      <a:pt x="329" y="0"/>
                    </a:cubicBezTo>
                    <a:cubicBezTo>
                      <a:pt x="440" y="0"/>
                      <a:pt x="543" y="42"/>
                      <a:pt x="597" y="143"/>
                    </a:cubicBezTo>
                    <a:cubicBezTo>
                      <a:pt x="487" y="216"/>
                      <a:pt x="487" y="216"/>
                      <a:pt x="487" y="216"/>
                    </a:cubicBezTo>
                    <a:cubicBezTo>
                      <a:pt x="454" y="160"/>
                      <a:pt x="398" y="121"/>
                      <a:pt x="320" y="121"/>
                    </a:cubicBezTo>
                    <a:cubicBezTo>
                      <a:pt x="248" y="121"/>
                      <a:pt x="165" y="156"/>
                      <a:pt x="165" y="231"/>
                    </a:cubicBezTo>
                    <a:cubicBezTo>
                      <a:pt x="165" y="297"/>
                      <a:pt x="260" y="325"/>
                      <a:pt x="364" y="345"/>
                    </a:cubicBezTo>
                    <a:cubicBezTo>
                      <a:pt x="504" y="372"/>
                      <a:pt x="622" y="423"/>
                      <a:pt x="622" y="582"/>
                    </a:cubicBezTo>
                    <a:cubicBezTo>
                      <a:pt x="622" y="761"/>
                      <a:pt x="464" y="830"/>
                      <a:pt x="307" y="830"/>
                    </a:cubicBezTo>
                    <a:cubicBezTo>
                      <a:pt x="173" y="830"/>
                      <a:pt x="77" y="794"/>
                      <a:pt x="0" y="683"/>
                    </a:cubicBezTo>
                    <a:lnTo>
                      <a:pt x="104" y="6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8" name="Group 157"/>
            <p:cNvGrpSpPr/>
            <p:nvPr userDrawn="1"/>
          </p:nvGrpSpPr>
          <p:grpSpPr>
            <a:xfrm>
              <a:off x="628025" y="688994"/>
              <a:ext cx="866663" cy="719070"/>
              <a:chOff x="974020" y="5002762"/>
              <a:chExt cx="866663" cy="719070"/>
            </a:xfrm>
          </p:grpSpPr>
          <p:grpSp>
            <p:nvGrpSpPr>
              <p:cNvPr id="159" name="Group 158"/>
              <p:cNvGrpSpPr/>
              <p:nvPr userDrawn="1"/>
            </p:nvGrpSpPr>
            <p:grpSpPr>
              <a:xfrm>
                <a:off x="1190795" y="5002762"/>
                <a:ext cx="433317" cy="309549"/>
                <a:chOff x="1190795" y="5002762"/>
                <a:chExt cx="433317" cy="309549"/>
              </a:xfrm>
              <a:gradFill flip="none" rotWithShape="1">
                <a:gsLst>
                  <a:gs pos="5225">
                    <a:srgbClr val="E86D24"/>
                  </a:gs>
                  <a:gs pos="95000">
                    <a:srgbClr val="B63F36"/>
                  </a:gs>
                </a:gsLst>
                <a:lin ang="10800000" scaled="1"/>
                <a:tileRect/>
              </a:gradFill>
            </p:grpSpPr>
            <p:sp>
              <p:nvSpPr>
                <p:cNvPr id="164" name="Freeform 48"/>
                <p:cNvSpPr>
                  <a:spLocks/>
                </p:cNvSpPr>
                <p:nvPr userDrawn="1"/>
              </p:nvSpPr>
              <p:spPr bwMode="auto">
                <a:xfrm>
                  <a:off x="1335166" y="5220378"/>
                  <a:ext cx="144574" cy="91933"/>
                </a:xfrm>
                <a:custGeom>
                  <a:avLst/>
                  <a:gdLst>
                    <a:gd name="T0" fmla="*/ 0 w 703"/>
                    <a:gd name="T1" fmla="*/ 316 h 447"/>
                    <a:gd name="T2" fmla="*/ 0 w 703"/>
                    <a:gd name="T3" fmla="*/ 321 h 447"/>
                    <a:gd name="T4" fmla="*/ 0 w 703"/>
                    <a:gd name="T5" fmla="*/ 447 h 447"/>
                    <a:gd name="T6" fmla="*/ 12 w 703"/>
                    <a:gd name="T7" fmla="*/ 447 h 447"/>
                    <a:gd name="T8" fmla="*/ 358 w 703"/>
                    <a:gd name="T9" fmla="*/ 211 h 447"/>
                    <a:gd name="T10" fmla="*/ 691 w 703"/>
                    <a:gd name="T11" fmla="*/ 447 h 447"/>
                    <a:gd name="T12" fmla="*/ 703 w 703"/>
                    <a:gd name="T13" fmla="*/ 447 h 447"/>
                    <a:gd name="T14" fmla="*/ 703 w 703"/>
                    <a:gd name="T15" fmla="*/ 321 h 447"/>
                    <a:gd name="T16" fmla="*/ 358 w 703"/>
                    <a:gd name="T17" fmla="*/ 3 h 447"/>
                    <a:gd name="T18" fmla="*/ 0 w 703"/>
                    <a:gd name="T19" fmla="*/ 3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 h="447">
                      <a:moveTo>
                        <a:pt x="0" y="316"/>
                      </a:moveTo>
                      <a:cubicBezTo>
                        <a:pt x="0" y="318"/>
                        <a:pt x="0" y="319"/>
                        <a:pt x="0" y="321"/>
                      </a:cubicBezTo>
                      <a:cubicBezTo>
                        <a:pt x="0" y="447"/>
                        <a:pt x="0" y="447"/>
                        <a:pt x="0" y="447"/>
                      </a:cubicBezTo>
                      <a:cubicBezTo>
                        <a:pt x="12" y="447"/>
                        <a:pt x="12" y="447"/>
                        <a:pt x="12" y="447"/>
                      </a:cubicBezTo>
                      <a:cubicBezTo>
                        <a:pt x="53" y="309"/>
                        <a:pt x="193" y="208"/>
                        <a:pt x="358" y="211"/>
                      </a:cubicBezTo>
                      <a:cubicBezTo>
                        <a:pt x="518" y="213"/>
                        <a:pt x="651" y="313"/>
                        <a:pt x="691" y="447"/>
                      </a:cubicBezTo>
                      <a:cubicBezTo>
                        <a:pt x="703" y="447"/>
                        <a:pt x="703" y="447"/>
                        <a:pt x="703" y="447"/>
                      </a:cubicBezTo>
                      <a:cubicBezTo>
                        <a:pt x="703" y="321"/>
                        <a:pt x="703" y="321"/>
                        <a:pt x="703" y="321"/>
                      </a:cubicBezTo>
                      <a:cubicBezTo>
                        <a:pt x="703" y="148"/>
                        <a:pt x="549" y="6"/>
                        <a:pt x="358" y="3"/>
                      </a:cubicBezTo>
                      <a:cubicBezTo>
                        <a:pt x="164" y="0"/>
                        <a:pt x="4" y="140"/>
                        <a:pt x="0"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49"/>
                <p:cNvSpPr>
                  <a:spLocks/>
                </p:cNvSpPr>
                <p:nvPr userDrawn="1"/>
              </p:nvSpPr>
              <p:spPr bwMode="auto">
                <a:xfrm>
                  <a:off x="1262966" y="5111585"/>
                  <a:ext cx="288975" cy="158155"/>
                </a:xfrm>
                <a:custGeom>
                  <a:avLst/>
                  <a:gdLst>
                    <a:gd name="T0" fmla="*/ 1399 w 1405"/>
                    <a:gd name="T1" fmla="*/ 769 h 769"/>
                    <a:gd name="T2" fmla="*/ 1405 w 1405"/>
                    <a:gd name="T3" fmla="*/ 769 h 769"/>
                    <a:gd name="T4" fmla="*/ 1405 w 1405"/>
                    <a:gd name="T5" fmla="*/ 642 h 769"/>
                    <a:gd name="T6" fmla="*/ 715 w 1405"/>
                    <a:gd name="T7" fmla="*/ 6 h 769"/>
                    <a:gd name="T8" fmla="*/ 0 w 1405"/>
                    <a:gd name="T9" fmla="*/ 631 h 769"/>
                    <a:gd name="T10" fmla="*/ 0 w 1405"/>
                    <a:gd name="T11" fmla="*/ 643 h 769"/>
                    <a:gd name="T12" fmla="*/ 0 w 1405"/>
                    <a:gd name="T13" fmla="*/ 769 h 769"/>
                    <a:gd name="T14" fmla="*/ 6 w 1405"/>
                    <a:gd name="T15" fmla="*/ 769 h 769"/>
                    <a:gd name="T16" fmla="*/ 715 w 1405"/>
                    <a:gd name="T17" fmla="*/ 213 h 769"/>
                    <a:gd name="T18" fmla="*/ 1399 w 1405"/>
                    <a:gd name="T19"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5" h="769">
                      <a:moveTo>
                        <a:pt x="1399" y="769"/>
                      </a:moveTo>
                      <a:cubicBezTo>
                        <a:pt x="1405" y="769"/>
                        <a:pt x="1405" y="769"/>
                        <a:pt x="1405" y="769"/>
                      </a:cubicBezTo>
                      <a:cubicBezTo>
                        <a:pt x="1405" y="642"/>
                        <a:pt x="1405" y="642"/>
                        <a:pt x="1405" y="642"/>
                      </a:cubicBezTo>
                      <a:cubicBezTo>
                        <a:pt x="1405" y="296"/>
                        <a:pt x="1099" y="12"/>
                        <a:pt x="715" y="6"/>
                      </a:cubicBezTo>
                      <a:cubicBezTo>
                        <a:pt x="327" y="0"/>
                        <a:pt x="7" y="280"/>
                        <a:pt x="0" y="631"/>
                      </a:cubicBezTo>
                      <a:cubicBezTo>
                        <a:pt x="0" y="635"/>
                        <a:pt x="0" y="639"/>
                        <a:pt x="0" y="643"/>
                      </a:cubicBezTo>
                      <a:cubicBezTo>
                        <a:pt x="0" y="769"/>
                        <a:pt x="0" y="769"/>
                        <a:pt x="0" y="769"/>
                      </a:cubicBezTo>
                      <a:cubicBezTo>
                        <a:pt x="6" y="769"/>
                        <a:pt x="6" y="769"/>
                        <a:pt x="6" y="769"/>
                      </a:cubicBezTo>
                      <a:cubicBezTo>
                        <a:pt x="50" y="451"/>
                        <a:pt x="353" y="208"/>
                        <a:pt x="715" y="213"/>
                      </a:cubicBezTo>
                      <a:cubicBezTo>
                        <a:pt x="1068" y="219"/>
                        <a:pt x="1355" y="460"/>
                        <a:pt x="1399" y="7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50"/>
                <p:cNvSpPr>
                  <a:spLocks/>
                </p:cNvSpPr>
                <p:nvPr userDrawn="1"/>
              </p:nvSpPr>
              <p:spPr bwMode="auto">
                <a:xfrm>
                  <a:off x="1190795" y="5002762"/>
                  <a:ext cx="433317" cy="224204"/>
                </a:xfrm>
                <a:custGeom>
                  <a:avLst/>
                  <a:gdLst>
                    <a:gd name="T0" fmla="*/ 1072 w 2107"/>
                    <a:gd name="T1" fmla="*/ 217 h 1090"/>
                    <a:gd name="T2" fmla="*/ 2103 w 2107"/>
                    <a:gd name="T3" fmla="*/ 1090 h 1090"/>
                    <a:gd name="T4" fmla="*/ 2107 w 2107"/>
                    <a:gd name="T5" fmla="*/ 1090 h 1090"/>
                    <a:gd name="T6" fmla="*/ 2107 w 2107"/>
                    <a:gd name="T7" fmla="*/ 964 h 1090"/>
                    <a:gd name="T8" fmla="*/ 1072 w 2107"/>
                    <a:gd name="T9" fmla="*/ 9 h 1090"/>
                    <a:gd name="T10" fmla="*/ 0 w 2107"/>
                    <a:gd name="T11" fmla="*/ 948 h 1090"/>
                    <a:gd name="T12" fmla="*/ 0 w 2107"/>
                    <a:gd name="T13" fmla="*/ 965 h 1090"/>
                    <a:gd name="T14" fmla="*/ 0 w 2107"/>
                    <a:gd name="T15" fmla="*/ 1090 h 1090"/>
                    <a:gd name="T16" fmla="*/ 5 w 2107"/>
                    <a:gd name="T17" fmla="*/ 1090 h 1090"/>
                    <a:gd name="T18" fmla="*/ 1072 w 2107"/>
                    <a:gd name="T19" fmla="*/ 217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7" h="1090">
                      <a:moveTo>
                        <a:pt x="1072" y="217"/>
                      </a:moveTo>
                      <a:cubicBezTo>
                        <a:pt x="1617" y="225"/>
                        <a:pt x="2058" y="608"/>
                        <a:pt x="2103" y="1090"/>
                      </a:cubicBezTo>
                      <a:cubicBezTo>
                        <a:pt x="2107" y="1090"/>
                        <a:pt x="2107" y="1090"/>
                        <a:pt x="2107" y="1090"/>
                      </a:cubicBezTo>
                      <a:cubicBezTo>
                        <a:pt x="2107" y="964"/>
                        <a:pt x="2107" y="964"/>
                        <a:pt x="2107" y="964"/>
                      </a:cubicBezTo>
                      <a:cubicBezTo>
                        <a:pt x="2107" y="444"/>
                        <a:pt x="1648" y="19"/>
                        <a:pt x="1072" y="9"/>
                      </a:cubicBezTo>
                      <a:cubicBezTo>
                        <a:pt x="490" y="0"/>
                        <a:pt x="10" y="420"/>
                        <a:pt x="0" y="948"/>
                      </a:cubicBezTo>
                      <a:cubicBezTo>
                        <a:pt x="0" y="953"/>
                        <a:pt x="0" y="959"/>
                        <a:pt x="0" y="965"/>
                      </a:cubicBezTo>
                      <a:cubicBezTo>
                        <a:pt x="0" y="1090"/>
                        <a:pt x="0" y="1090"/>
                        <a:pt x="0" y="1090"/>
                      </a:cubicBezTo>
                      <a:cubicBezTo>
                        <a:pt x="5" y="1090"/>
                        <a:pt x="5" y="1090"/>
                        <a:pt x="5" y="1090"/>
                      </a:cubicBezTo>
                      <a:cubicBezTo>
                        <a:pt x="51" y="594"/>
                        <a:pt x="514" y="208"/>
                        <a:pt x="1072"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0" name="Group 159"/>
              <p:cNvGrpSpPr/>
              <p:nvPr userDrawn="1"/>
            </p:nvGrpSpPr>
            <p:grpSpPr>
              <a:xfrm>
                <a:off x="974020" y="5217911"/>
                <a:ext cx="866663" cy="503921"/>
                <a:chOff x="974020" y="5217911"/>
                <a:chExt cx="866663" cy="503921"/>
              </a:xfrm>
              <a:gradFill>
                <a:gsLst>
                  <a:gs pos="5225">
                    <a:srgbClr val="E86D24"/>
                  </a:gs>
                  <a:gs pos="95000">
                    <a:srgbClr val="B63F36"/>
                  </a:gs>
                </a:gsLst>
                <a:lin ang="0" scaled="1"/>
              </a:gradFill>
            </p:grpSpPr>
            <p:sp>
              <p:nvSpPr>
                <p:cNvPr id="161" name="Freeform 70"/>
                <p:cNvSpPr>
                  <a:spLocks/>
                </p:cNvSpPr>
                <p:nvPr userDrawn="1"/>
              </p:nvSpPr>
              <p:spPr bwMode="auto">
                <a:xfrm>
                  <a:off x="974020" y="5303054"/>
                  <a:ext cx="866663" cy="418778"/>
                </a:xfrm>
                <a:custGeom>
                  <a:avLst/>
                  <a:gdLst>
                    <a:gd name="T0" fmla="*/ 4214 w 4214"/>
                    <a:gd name="T1" fmla="*/ 0 h 2036"/>
                    <a:gd name="T2" fmla="*/ 4212 w 4214"/>
                    <a:gd name="T3" fmla="*/ 0 h 2036"/>
                    <a:gd name="T4" fmla="*/ 2108 w 4214"/>
                    <a:gd name="T5" fmla="*/ 1829 h 2036"/>
                    <a:gd name="T6" fmla="*/ 2071 w 4214"/>
                    <a:gd name="T7" fmla="*/ 1829 h 2036"/>
                    <a:gd name="T8" fmla="*/ 3 w 4214"/>
                    <a:gd name="T9" fmla="*/ 0 h 2036"/>
                    <a:gd name="T10" fmla="*/ 0 w 4214"/>
                    <a:gd name="T11" fmla="*/ 0 h 2036"/>
                    <a:gd name="T12" fmla="*/ 0 w 4214"/>
                    <a:gd name="T13" fmla="*/ 127 h 2036"/>
                    <a:gd name="T14" fmla="*/ 2071 w 4214"/>
                    <a:gd name="T15" fmla="*/ 2036 h 2036"/>
                    <a:gd name="T16" fmla="*/ 2108 w 4214"/>
                    <a:gd name="T17" fmla="*/ 2036 h 2036"/>
                    <a:gd name="T18" fmla="*/ 4214 w 4214"/>
                    <a:gd name="T19" fmla="*/ 160 h 2036"/>
                    <a:gd name="T20" fmla="*/ 4214 w 4214"/>
                    <a:gd name="T21" fmla="*/ 0 h 2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4" h="2036">
                      <a:moveTo>
                        <a:pt x="4214" y="0"/>
                      </a:moveTo>
                      <a:cubicBezTo>
                        <a:pt x="4212" y="0"/>
                        <a:pt x="4212" y="0"/>
                        <a:pt x="4212" y="0"/>
                      </a:cubicBezTo>
                      <a:cubicBezTo>
                        <a:pt x="4165" y="1021"/>
                        <a:pt x="3237" y="1829"/>
                        <a:pt x="2108" y="1829"/>
                      </a:cubicBezTo>
                      <a:cubicBezTo>
                        <a:pt x="2096" y="1829"/>
                        <a:pt x="2083" y="1829"/>
                        <a:pt x="2071" y="1829"/>
                      </a:cubicBezTo>
                      <a:cubicBezTo>
                        <a:pt x="950" y="1811"/>
                        <a:pt x="48" y="1003"/>
                        <a:pt x="3" y="0"/>
                      </a:cubicBezTo>
                      <a:cubicBezTo>
                        <a:pt x="0" y="0"/>
                        <a:pt x="0" y="0"/>
                        <a:pt x="0" y="0"/>
                      </a:cubicBezTo>
                      <a:cubicBezTo>
                        <a:pt x="0" y="127"/>
                        <a:pt x="0" y="127"/>
                        <a:pt x="0" y="127"/>
                      </a:cubicBezTo>
                      <a:cubicBezTo>
                        <a:pt x="0" y="1167"/>
                        <a:pt x="920" y="2018"/>
                        <a:pt x="2071" y="2036"/>
                      </a:cubicBezTo>
                      <a:cubicBezTo>
                        <a:pt x="2083" y="2036"/>
                        <a:pt x="2096" y="2036"/>
                        <a:pt x="2108" y="2036"/>
                      </a:cubicBezTo>
                      <a:cubicBezTo>
                        <a:pt x="3255" y="2036"/>
                        <a:pt x="4194" y="1203"/>
                        <a:pt x="4214" y="160"/>
                      </a:cubicBezTo>
                      <a:cubicBezTo>
                        <a:pt x="4214" y="0"/>
                        <a:pt x="4214" y="0"/>
                        <a:pt x="42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71"/>
                <p:cNvSpPr>
                  <a:spLocks/>
                </p:cNvSpPr>
                <p:nvPr userDrawn="1"/>
              </p:nvSpPr>
              <p:spPr bwMode="auto">
                <a:xfrm>
                  <a:off x="1046220" y="5260483"/>
                  <a:ext cx="722263" cy="353166"/>
                </a:xfrm>
                <a:custGeom>
                  <a:avLst/>
                  <a:gdLst>
                    <a:gd name="T0" fmla="*/ 3512 w 3512"/>
                    <a:gd name="T1" fmla="*/ 0 h 1717"/>
                    <a:gd name="T2" fmla="*/ 3510 w 3512"/>
                    <a:gd name="T3" fmla="*/ 0 h 1717"/>
                    <a:gd name="T4" fmla="*/ 1757 w 3512"/>
                    <a:gd name="T5" fmla="*/ 1510 h 1717"/>
                    <a:gd name="T6" fmla="*/ 1726 w 3512"/>
                    <a:gd name="T7" fmla="*/ 1510 h 1717"/>
                    <a:gd name="T8" fmla="*/ 3 w 3512"/>
                    <a:gd name="T9" fmla="*/ 0 h 1717"/>
                    <a:gd name="T10" fmla="*/ 0 w 3512"/>
                    <a:gd name="T11" fmla="*/ 0 h 1717"/>
                    <a:gd name="T12" fmla="*/ 0 w 3512"/>
                    <a:gd name="T13" fmla="*/ 126 h 1717"/>
                    <a:gd name="T14" fmla="*/ 1726 w 3512"/>
                    <a:gd name="T15" fmla="*/ 1717 h 1717"/>
                    <a:gd name="T16" fmla="*/ 1757 w 3512"/>
                    <a:gd name="T17" fmla="*/ 1717 h 1717"/>
                    <a:gd name="T18" fmla="*/ 3512 w 3512"/>
                    <a:gd name="T19" fmla="*/ 154 h 1717"/>
                    <a:gd name="T20" fmla="*/ 3512 w 3512"/>
                    <a:gd name="T21" fmla="*/ 0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2" h="1717">
                      <a:moveTo>
                        <a:pt x="3512" y="0"/>
                      </a:moveTo>
                      <a:cubicBezTo>
                        <a:pt x="3510" y="0"/>
                        <a:pt x="3510" y="0"/>
                        <a:pt x="3510" y="0"/>
                      </a:cubicBezTo>
                      <a:cubicBezTo>
                        <a:pt x="3463" y="844"/>
                        <a:pt x="2693" y="1510"/>
                        <a:pt x="1757" y="1510"/>
                      </a:cubicBezTo>
                      <a:cubicBezTo>
                        <a:pt x="1747" y="1510"/>
                        <a:pt x="1736" y="1510"/>
                        <a:pt x="1726" y="1510"/>
                      </a:cubicBezTo>
                      <a:cubicBezTo>
                        <a:pt x="797" y="1495"/>
                        <a:pt x="49" y="829"/>
                        <a:pt x="3" y="0"/>
                      </a:cubicBezTo>
                      <a:cubicBezTo>
                        <a:pt x="0" y="0"/>
                        <a:pt x="0" y="0"/>
                        <a:pt x="0" y="0"/>
                      </a:cubicBezTo>
                      <a:cubicBezTo>
                        <a:pt x="0" y="126"/>
                        <a:pt x="0" y="126"/>
                        <a:pt x="0" y="126"/>
                      </a:cubicBezTo>
                      <a:cubicBezTo>
                        <a:pt x="0" y="992"/>
                        <a:pt x="767" y="1702"/>
                        <a:pt x="1726" y="1717"/>
                      </a:cubicBezTo>
                      <a:cubicBezTo>
                        <a:pt x="1736" y="1717"/>
                        <a:pt x="1747" y="1717"/>
                        <a:pt x="1757" y="1717"/>
                      </a:cubicBezTo>
                      <a:cubicBezTo>
                        <a:pt x="2713" y="1717"/>
                        <a:pt x="3495" y="1023"/>
                        <a:pt x="3512" y="154"/>
                      </a:cubicBezTo>
                      <a:cubicBezTo>
                        <a:pt x="3512" y="0"/>
                        <a:pt x="3512" y="0"/>
                        <a:pt x="35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72"/>
                <p:cNvSpPr>
                  <a:spLocks/>
                </p:cNvSpPr>
                <p:nvPr userDrawn="1"/>
              </p:nvSpPr>
              <p:spPr bwMode="auto">
                <a:xfrm>
                  <a:off x="1118594" y="5217911"/>
                  <a:ext cx="577717" cy="287756"/>
                </a:xfrm>
                <a:custGeom>
                  <a:avLst/>
                  <a:gdLst>
                    <a:gd name="T0" fmla="*/ 3 w 2809"/>
                    <a:gd name="T1" fmla="*/ 0 h 1399"/>
                    <a:gd name="T2" fmla="*/ 0 w 2809"/>
                    <a:gd name="T3" fmla="*/ 0 h 1399"/>
                    <a:gd name="T4" fmla="*/ 0 w 2809"/>
                    <a:gd name="T5" fmla="*/ 126 h 1399"/>
                    <a:gd name="T6" fmla="*/ 1380 w 2809"/>
                    <a:gd name="T7" fmla="*/ 1398 h 1399"/>
                    <a:gd name="T8" fmla="*/ 1405 w 2809"/>
                    <a:gd name="T9" fmla="*/ 1399 h 1399"/>
                    <a:gd name="T10" fmla="*/ 2809 w 2809"/>
                    <a:gd name="T11" fmla="*/ 148 h 1399"/>
                    <a:gd name="T12" fmla="*/ 2809 w 2809"/>
                    <a:gd name="T13" fmla="*/ 0 h 1399"/>
                    <a:gd name="T14" fmla="*/ 2806 w 2809"/>
                    <a:gd name="T15" fmla="*/ 0 h 1399"/>
                    <a:gd name="T16" fmla="*/ 1405 w 2809"/>
                    <a:gd name="T17" fmla="*/ 1191 h 1399"/>
                    <a:gd name="T18" fmla="*/ 1380 w 2809"/>
                    <a:gd name="T19" fmla="*/ 1191 h 1399"/>
                    <a:gd name="T20" fmla="*/ 3 w 2809"/>
                    <a:gd name="T21"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9" h="1399">
                      <a:moveTo>
                        <a:pt x="3" y="0"/>
                      </a:moveTo>
                      <a:cubicBezTo>
                        <a:pt x="0" y="0"/>
                        <a:pt x="0" y="0"/>
                        <a:pt x="0" y="0"/>
                      </a:cubicBezTo>
                      <a:cubicBezTo>
                        <a:pt x="0" y="126"/>
                        <a:pt x="0" y="126"/>
                        <a:pt x="0" y="126"/>
                      </a:cubicBezTo>
                      <a:cubicBezTo>
                        <a:pt x="0" y="819"/>
                        <a:pt x="613" y="1386"/>
                        <a:pt x="1380" y="1398"/>
                      </a:cubicBezTo>
                      <a:cubicBezTo>
                        <a:pt x="1388" y="1398"/>
                        <a:pt x="1397" y="1399"/>
                        <a:pt x="1405" y="1399"/>
                      </a:cubicBezTo>
                      <a:cubicBezTo>
                        <a:pt x="2169" y="1399"/>
                        <a:pt x="2795" y="843"/>
                        <a:pt x="2809" y="148"/>
                      </a:cubicBezTo>
                      <a:cubicBezTo>
                        <a:pt x="2809" y="0"/>
                        <a:pt x="2809" y="0"/>
                        <a:pt x="2809" y="0"/>
                      </a:cubicBezTo>
                      <a:cubicBezTo>
                        <a:pt x="2806" y="0"/>
                        <a:pt x="2806" y="0"/>
                        <a:pt x="2806" y="0"/>
                      </a:cubicBezTo>
                      <a:cubicBezTo>
                        <a:pt x="2759" y="667"/>
                        <a:pt x="2147" y="1191"/>
                        <a:pt x="1405" y="1191"/>
                      </a:cubicBezTo>
                      <a:cubicBezTo>
                        <a:pt x="1397" y="1191"/>
                        <a:pt x="1388" y="1191"/>
                        <a:pt x="1380" y="1191"/>
                      </a:cubicBezTo>
                      <a:cubicBezTo>
                        <a:pt x="643" y="1179"/>
                        <a:pt x="49" y="655"/>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389204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Sidebar">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r="65521"/>
          <a:stretch/>
        </p:blipFill>
        <p:spPr>
          <a:xfrm>
            <a:off x="-1" y="0"/>
            <a:ext cx="4204305" cy="6858000"/>
          </a:xfrm>
          <a:prstGeom prst="rect">
            <a:avLst/>
          </a:prstGeom>
        </p:spPr>
      </p:pic>
      <p:sp>
        <p:nvSpPr>
          <p:cNvPr id="4" name="Rectangle 3"/>
          <p:cNvSpPr/>
          <p:nvPr userDrawn="1"/>
        </p:nvSpPr>
        <p:spPr>
          <a:xfrm>
            <a:off x="4204305" y="299962"/>
            <a:ext cx="609600"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740229" y="34"/>
            <a:ext cx="3464076" cy="685796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44613" y="534298"/>
            <a:ext cx="2579082" cy="538609"/>
          </a:xfrm>
        </p:spPr>
        <p:txBody>
          <a:bodyPr/>
          <a:lstStyle/>
          <a:p>
            <a:r>
              <a:rPr lang="en-US" dirty="0"/>
              <a:t>Click to edit Master title style</a:t>
            </a:r>
          </a:p>
        </p:txBody>
      </p:sp>
      <p:sp>
        <p:nvSpPr>
          <p:cNvPr id="3" name="Content Placeholder 2"/>
          <p:cNvSpPr>
            <a:spLocks noGrp="1"/>
          </p:cNvSpPr>
          <p:nvPr>
            <p:ph idx="1"/>
          </p:nvPr>
        </p:nvSpPr>
        <p:spPr>
          <a:xfrm>
            <a:off x="4813905" y="1075089"/>
            <a:ext cx="7006717" cy="50812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213CF11-2ACD-46FE-AEE3-0EAAC376403D}" type="slidenum">
              <a:rPr lang="en-US" smtClean="0"/>
              <a:t>‹#›</a:t>
            </a:fld>
            <a:endParaRPr lang="en-US"/>
          </a:p>
        </p:txBody>
      </p:sp>
      <p:sp>
        <p:nvSpPr>
          <p:cNvPr id="7" name="Text Placeholder 2"/>
          <p:cNvSpPr>
            <a:spLocks noGrp="1"/>
          </p:cNvSpPr>
          <p:nvPr>
            <p:ph type="body" idx="13"/>
          </p:nvPr>
        </p:nvSpPr>
        <p:spPr>
          <a:xfrm>
            <a:off x="1344614" y="1075090"/>
            <a:ext cx="2579082" cy="304699"/>
          </a:xfrm>
        </p:spPr>
        <p:txBody>
          <a:bodyPr wrap="square" anchor="t">
            <a:spAutoFit/>
          </a:bodyPr>
          <a:lstStyle>
            <a:lvl1pPr marL="0" indent="0">
              <a:lnSpc>
                <a:spcPct val="120000"/>
              </a:lnSpc>
              <a:spcBef>
                <a:spcPts val="600"/>
              </a:spcBef>
              <a:buNone/>
              <a:defRPr sz="115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Footer Placeholder 4"/>
          <p:cNvSpPr>
            <a:spLocks noGrp="1"/>
          </p:cNvSpPr>
          <p:nvPr>
            <p:ph type="ftr" sz="quarter" idx="11"/>
          </p:nvPr>
        </p:nvSpPr>
        <p:spPr>
          <a:xfrm>
            <a:off x="1344613" y="6292507"/>
            <a:ext cx="2579083" cy="203133"/>
          </a:xfrm>
        </p:spPr>
        <p:txBody>
          <a:bodyPr/>
          <a:lstStyle/>
          <a:p>
            <a:endParaRPr lang="en-US" dirty="0"/>
          </a:p>
        </p:txBody>
      </p:sp>
      <p:cxnSp>
        <p:nvCxnSpPr>
          <p:cNvPr id="10" name="Straight Connector 9"/>
          <p:cNvCxnSpPr/>
          <p:nvPr userDrawn="1"/>
        </p:nvCxnSpPr>
        <p:spPr>
          <a:xfrm>
            <a:off x="4509105" y="1075089"/>
            <a:ext cx="0" cy="5081236"/>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4"/>
          </p:nvPr>
        </p:nvSpPr>
        <p:spPr>
          <a:xfrm>
            <a:off x="368299" y="159654"/>
            <a:ext cx="11452225"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42025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gn="just">
              <a:lnSpc>
                <a:spcPct val="110000"/>
              </a:lnSpc>
              <a:spcBef>
                <a:spcPts val="1200"/>
              </a:spcBef>
              <a:defRPr sz="900">
                <a:solidFill>
                  <a:schemeClr val="tx1"/>
                </a:solidFill>
              </a:defRPr>
            </a:lvl1pPr>
            <a:lvl2pPr>
              <a:lnSpc>
                <a:spcPct val="110000"/>
              </a:lnSpc>
              <a:spcBef>
                <a:spcPts val="200"/>
              </a:spcBef>
              <a:defRPr sz="900">
                <a:solidFill>
                  <a:schemeClr val="tx1"/>
                </a:solidFill>
              </a:defRPr>
            </a:lvl2pPr>
            <a:lvl3pPr>
              <a:lnSpc>
                <a:spcPct val="110000"/>
              </a:lnSpc>
              <a:spcBef>
                <a:spcPts val="0"/>
              </a:spcBef>
              <a:defRPr sz="900">
                <a:solidFill>
                  <a:schemeClr val="tx1"/>
                </a:solidFill>
              </a:defRPr>
            </a:lvl3pPr>
            <a:lvl4pPr>
              <a:lnSpc>
                <a:spcPct val="110000"/>
              </a:lnSpc>
              <a:spcBef>
                <a:spcPts val="0"/>
              </a:spcBef>
              <a:defRPr sz="900">
                <a:solidFill>
                  <a:schemeClr val="tx1"/>
                </a:solidFill>
              </a:defRPr>
            </a:lvl4pPr>
            <a:lvl5pPr>
              <a:lnSpc>
                <a:spcPct val="110000"/>
              </a:lnSpc>
              <a:spcBef>
                <a:spcPts val="0"/>
              </a:spcBef>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213CF11-2ACD-46FE-AEE3-0EAAC376403D}" type="slidenum">
              <a:rPr lang="en-US" smtClean="0"/>
              <a:t>‹#›</a:t>
            </a:fld>
            <a:endParaRPr lang="en-US"/>
          </a:p>
        </p:txBody>
      </p:sp>
      <p:sp>
        <p:nvSpPr>
          <p:cNvPr id="5" name="Text Placeholder 2"/>
          <p:cNvSpPr>
            <a:spLocks noGrp="1"/>
          </p:cNvSpPr>
          <p:nvPr>
            <p:ph type="body" idx="14"/>
          </p:nvPr>
        </p:nvSpPr>
        <p:spPr>
          <a:xfrm>
            <a:off x="368299" y="159654"/>
            <a:ext cx="11452225"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211069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pic>
        <p:nvPicPr>
          <p:cNvPr id="59" name="Picture 5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642" cy="6858000"/>
          </a:xfrm>
          <a:prstGeom prst="rect">
            <a:avLst/>
          </a:prstGeom>
        </p:spPr>
      </p:pic>
      <p:sp>
        <p:nvSpPr>
          <p:cNvPr id="11" name="Rectangle 5"/>
          <p:cNvSpPr>
            <a:spLocks noChangeArrowheads="1"/>
          </p:cNvSpPr>
          <p:nvPr userDrawn="1"/>
        </p:nvSpPr>
        <p:spPr bwMode="auto">
          <a:xfrm>
            <a:off x="1" y="3429324"/>
            <a:ext cx="12188261" cy="3428676"/>
          </a:xfrm>
          <a:prstGeom prst="rect">
            <a:avLst/>
          </a:prstGeom>
          <a:gradFill>
            <a:gsLst>
              <a:gs pos="19000">
                <a:schemeClr val="bg1"/>
              </a:gs>
              <a:gs pos="95000">
                <a:schemeClr val="bg1">
                  <a:alpha val="67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7"/>
          <p:cNvSpPr>
            <a:spLocks noChangeArrowheads="1"/>
          </p:cNvSpPr>
          <p:nvPr userDrawn="1"/>
        </p:nvSpPr>
        <p:spPr bwMode="auto">
          <a:xfrm>
            <a:off x="1" y="0"/>
            <a:ext cx="8362064" cy="342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628025" y="4244178"/>
            <a:ext cx="11031311" cy="2246769"/>
          </a:xfrm>
        </p:spPr>
        <p:txBody>
          <a:bodyPr wrap="square" anchor="t">
            <a:spAutoFit/>
          </a:bodyPr>
          <a:lstStyle>
            <a:lvl1pPr algn="ctr">
              <a:defRPr sz="7000" cap="all" spc="1000" baseline="0">
                <a:solidFill>
                  <a:schemeClr val="accent1"/>
                </a:solidFill>
              </a:defRPr>
            </a:lvl1pPr>
          </a:lstStyle>
          <a:p>
            <a:r>
              <a:rPr lang="en-US" dirty="0"/>
              <a:t>Click to edit Master title style</a:t>
            </a:r>
          </a:p>
        </p:txBody>
      </p:sp>
      <p:cxnSp>
        <p:nvCxnSpPr>
          <p:cNvPr id="32" name="Straight Connector 31"/>
          <p:cNvCxnSpPr/>
          <p:nvPr userDrawn="1"/>
        </p:nvCxnSpPr>
        <p:spPr>
          <a:xfrm>
            <a:off x="368203" y="435197"/>
            <a:ext cx="1145232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Slide Number Placeholder 5"/>
          <p:cNvSpPr>
            <a:spLocks noGrp="1"/>
          </p:cNvSpPr>
          <p:nvPr>
            <p:ph type="sldNum" sz="quarter" idx="4"/>
          </p:nvPr>
        </p:nvSpPr>
        <p:spPr>
          <a:xfrm>
            <a:off x="11049337" y="6569011"/>
            <a:ext cx="771284" cy="236649"/>
          </a:xfrm>
          <a:prstGeom prst="rect">
            <a:avLst/>
          </a:prstGeom>
        </p:spPr>
        <p:txBody>
          <a:bodyPr vert="horz" lIns="0" tIns="45720" rIns="0" bIns="45720" rtlCol="0" anchor="ctr"/>
          <a:lstStyle>
            <a:lvl1pPr algn="r">
              <a:defRPr sz="1000">
                <a:solidFill>
                  <a:schemeClr val="tx1"/>
                </a:solidFill>
              </a:defRPr>
            </a:lvl1pPr>
          </a:lstStyle>
          <a:p>
            <a:fld id="{C213CF11-2ACD-46FE-AEE3-0EAAC376403D}" type="slidenum">
              <a:rPr lang="en-US" smtClean="0"/>
              <a:pPr/>
              <a:t>‹#›</a:t>
            </a:fld>
            <a:endParaRPr lang="en-US" dirty="0"/>
          </a:p>
        </p:txBody>
      </p:sp>
      <p:grpSp>
        <p:nvGrpSpPr>
          <p:cNvPr id="35" name="Group 34"/>
          <p:cNvGrpSpPr>
            <a:grpSpLocks noChangeAspect="1"/>
          </p:cNvGrpSpPr>
          <p:nvPr userDrawn="1"/>
        </p:nvGrpSpPr>
        <p:grpSpPr>
          <a:xfrm>
            <a:off x="10717598" y="6518876"/>
            <a:ext cx="642953" cy="220530"/>
            <a:chOff x="628025" y="688994"/>
            <a:chExt cx="3566507" cy="1223294"/>
          </a:xfrm>
        </p:grpSpPr>
        <p:grpSp>
          <p:nvGrpSpPr>
            <p:cNvPr id="36" name="Group 35"/>
            <p:cNvGrpSpPr/>
            <p:nvPr userDrawn="1"/>
          </p:nvGrpSpPr>
          <p:grpSpPr>
            <a:xfrm>
              <a:off x="1675543" y="709102"/>
              <a:ext cx="2518989" cy="1203186"/>
              <a:chOff x="1675543" y="709102"/>
              <a:chExt cx="2518989" cy="1203186"/>
            </a:xfrm>
          </p:grpSpPr>
          <p:sp>
            <p:nvSpPr>
              <p:cNvPr id="46" name="Freeform 12"/>
              <p:cNvSpPr>
                <a:spLocks/>
              </p:cNvSpPr>
              <p:nvPr userDrawn="1"/>
            </p:nvSpPr>
            <p:spPr bwMode="auto">
              <a:xfrm>
                <a:off x="2976428" y="1519307"/>
                <a:ext cx="258555" cy="306796"/>
              </a:xfrm>
              <a:custGeom>
                <a:avLst/>
                <a:gdLst>
                  <a:gd name="T0" fmla="*/ 385 w 450"/>
                  <a:gd name="T1" fmla="*/ 117 h 534"/>
                  <a:gd name="T2" fmla="*/ 258 w 450"/>
                  <a:gd name="T3" fmla="*/ 56 h 534"/>
                  <a:gd name="T4" fmla="*/ 64 w 450"/>
                  <a:gd name="T5" fmla="*/ 267 h 534"/>
                  <a:gd name="T6" fmla="*/ 258 w 450"/>
                  <a:gd name="T7" fmla="*/ 478 h 534"/>
                  <a:gd name="T8" fmla="*/ 405 w 450"/>
                  <a:gd name="T9" fmla="*/ 407 h 534"/>
                  <a:gd name="T10" fmla="*/ 450 w 450"/>
                  <a:gd name="T11" fmla="*/ 445 h 534"/>
                  <a:gd name="T12" fmla="*/ 258 w 450"/>
                  <a:gd name="T13" fmla="*/ 534 h 534"/>
                  <a:gd name="T14" fmla="*/ 0 w 450"/>
                  <a:gd name="T15" fmla="*/ 267 h 534"/>
                  <a:gd name="T16" fmla="*/ 258 w 450"/>
                  <a:gd name="T17" fmla="*/ 0 h 534"/>
                  <a:gd name="T18" fmla="*/ 438 w 450"/>
                  <a:gd name="T19" fmla="*/ 79 h 534"/>
                  <a:gd name="T20" fmla="*/ 385 w 450"/>
                  <a:gd name="T21" fmla="*/ 117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0" h="534">
                    <a:moveTo>
                      <a:pt x="385" y="117"/>
                    </a:moveTo>
                    <a:cubicBezTo>
                      <a:pt x="355" y="76"/>
                      <a:pt x="307" y="56"/>
                      <a:pt x="258" y="56"/>
                    </a:cubicBezTo>
                    <a:cubicBezTo>
                      <a:pt x="145" y="56"/>
                      <a:pt x="64" y="155"/>
                      <a:pt x="64" y="267"/>
                    </a:cubicBezTo>
                    <a:cubicBezTo>
                      <a:pt x="64" y="384"/>
                      <a:pt x="144" y="478"/>
                      <a:pt x="258" y="478"/>
                    </a:cubicBezTo>
                    <a:cubicBezTo>
                      <a:pt x="320" y="478"/>
                      <a:pt x="369" y="452"/>
                      <a:pt x="405" y="407"/>
                    </a:cubicBezTo>
                    <a:cubicBezTo>
                      <a:pt x="450" y="445"/>
                      <a:pt x="450" y="445"/>
                      <a:pt x="450" y="445"/>
                    </a:cubicBezTo>
                    <a:cubicBezTo>
                      <a:pt x="405" y="506"/>
                      <a:pt x="339" y="534"/>
                      <a:pt x="258" y="534"/>
                    </a:cubicBezTo>
                    <a:cubicBezTo>
                      <a:pt x="113" y="534"/>
                      <a:pt x="0" y="421"/>
                      <a:pt x="0" y="267"/>
                    </a:cubicBezTo>
                    <a:cubicBezTo>
                      <a:pt x="0" y="117"/>
                      <a:pt x="108" y="0"/>
                      <a:pt x="258" y="0"/>
                    </a:cubicBezTo>
                    <a:cubicBezTo>
                      <a:pt x="327" y="0"/>
                      <a:pt x="395" y="23"/>
                      <a:pt x="438" y="79"/>
                    </a:cubicBezTo>
                    <a:lnTo>
                      <a:pt x="385" y="117"/>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p:cNvSpPr>
                <a:spLocks noEditPoints="1"/>
              </p:cNvSpPr>
              <p:nvPr userDrawn="1"/>
            </p:nvSpPr>
            <p:spPr bwMode="auto">
              <a:xfrm>
                <a:off x="3261982" y="1620410"/>
                <a:ext cx="168884" cy="202855"/>
              </a:xfrm>
              <a:custGeom>
                <a:avLst/>
                <a:gdLst>
                  <a:gd name="T0" fmla="*/ 15 w 294"/>
                  <a:gd name="T1" fmla="*/ 52 h 353"/>
                  <a:gd name="T2" fmla="*/ 148 w 294"/>
                  <a:gd name="T3" fmla="*/ 0 h 353"/>
                  <a:gd name="T4" fmla="*/ 289 w 294"/>
                  <a:gd name="T5" fmla="*/ 142 h 353"/>
                  <a:gd name="T6" fmla="*/ 289 w 294"/>
                  <a:gd name="T7" fmla="*/ 287 h 353"/>
                  <a:gd name="T8" fmla="*/ 294 w 294"/>
                  <a:gd name="T9" fmla="*/ 345 h 353"/>
                  <a:gd name="T10" fmla="*/ 240 w 294"/>
                  <a:gd name="T11" fmla="*/ 345 h 353"/>
                  <a:gd name="T12" fmla="*/ 237 w 294"/>
                  <a:gd name="T13" fmla="*/ 294 h 353"/>
                  <a:gd name="T14" fmla="*/ 235 w 294"/>
                  <a:gd name="T15" fmla="*/ 294 h 353"/>
                  <a:gd name="T16" fmla="*/ 125 w 294"/>
                  <a:gd name="T17" fmla="*/ 353 h 353"/>
                  <a:gd name="T18" fmla="*/ 0 w 294"/>
                  <a:gd name="T19" fmla="*/ 253 h 353"/>
                  <a:gd name="T20" fmla="*/ 211 w 294"/>
                  <a:gd name="T21" fmla="*/ 136 h 353"/>
                  <a:gd name="T22" fmla="*/ 233 w 294"/>
                  <a:gd name="T23" fmla="*/ 136 h 353"/>
                  <a:gd name="T24" fmla="*/ 233 w 294"/>
                  <a:gd name="T25" fmla="*/ 126 h 353"/>
                  <a:gd name="T26" fmla="*/ 150 w 294"/>
                  <a:gd name="T27" fmla="*/ 52 h 353"/>
                  <a:gd name="T28" fmla="*/ 50 w 294"/>
                  <a:gd name="T29" fmla="*/ 88 h 353"/>
                  <a:gd name="T30" fmla="*/ 15 w 294"/>
                  <a:gd name="T31" fmla="*/ 52 h 353"/>
                  <a:gd name="T32" fmla="*/ 177 w 294"/>
                  <a:gd name="T33" fmla="*/ 183 h 353"/>
                  <a:gd name="T34" fmla="*/ 60 w 294"/>
                  <a:gd name="T35" fmla="*/ 248 h 353"/>
                  <a:gd name="T36" fmla="*/ 134 w 294"/>
                  <a:gd name="T37" fmla="*/ 306 h 353"/>
                  <a:gd name="T38" fmla="*/ 233 w 294"/>
                  <a:gd name="T39" fmla="*/ 205 h 353"/>
                  <a:gd name="T40" fmla="*/ 233 w 294"/>
                  <a:gd name="T41" fmla="*/ 183 h 353"/>
                  <a:gd name="T42" fmla="*/ 177 w 294"/>
                  <a:gd name="T43" fmla="*/ 18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4" h="353">
                    <a:moveTo>
                      <a:pt x="15" y="52"/>
                    </a:moveTo>
                    <a:cubicBezTo>
                      <a:pt x="49" y="17"/>
                      <a:pt x="100" y="0"/>
                      <a:pt x="148" y="0"/>
                    </a:cubicBezTo>
                    <a:cubicBezTo>
                      <a:pt x="247" y="0"/>
                      <a:pt x="289" y="48"/>
                      <a:pt x="289" y="142"/>
                    </a:cubicBezTo>
                    <a:cubicBezTo>
                      <a:pt x="289" y="287"/>
                      <a:pt x="289" y="287"/>
                      <a:pt x="289" y="287"/>
                    </a:cubicBezTo>
                    <a:cubicBezTo>
                      <a:pt x="289" y="306"/>
                      <a:pt x="291" y="327"/>
                      <a:pt x="294" y="345"/>
                    </a:cubicBezTo>
                    <a:cubicBezTo>
                      <a:pt x="240" y="345"/>
                      <a:pt x="240" y="345"/>
                      <a:pt x="240" y="345"/>
                    </a:cubicBezTo>
                    <a:cubicBezTo>
                      <a:pt x="237" y="330"/>
                      <a:pt x="237" y="309"/>
                      <a:pt x="237" y="294"/>
                    </a:cubicBezTo>
                    <a:cubicBezTo>
                      <a:pt x="235" y="294"/>
                      <a:pt x="235" y="294"/>
                      <a:pt x="235" y="294"/>
                    </a:cubicBezTo>
                    <a:cubicBezTo>
                      <a:pt x="213" y="329"/>
                      <a:pt x="176" y="353"/>
                      <a:pt x="125" y="353"/>
                    </a:cubicBezTo>
                    <a:cubicBezTo>
                      <a:pt x="56" y="353"/>
                      <a:pt x="0" y="319"/>
                      <a:pt x="0" y="253"/>
                    </a:cubicBezTo>
                    <a:cubicBezTo>
                      <a:pt x="0" y="142"/>
                      <a:pt x="129" y="136"/>
                      <a:pt x="211" y="136"/>
                    </a:cubicBezTo>
                    <a:cubicBezTo>
                      <a:pt x="233" y="136"/>
                      <a:pt x="233" y="136"/>
                      <a:pt x="233" y="136"/>
                    </a:cubicBezTo>
                    <a:cubicBezTo>
                      <a:pt x="233" y="126"/>
                      <a:pt x="233" y="126"/>
                      <a:pt x="233" y="126"/>
                    </a:cubicBezTo>
                    <a:cubicBezTo>
                      <a:pt x="233" y="77"/>
                      <a:pt x="202" y="52"/>
                      <a:pt x="150" y="52"/>
                    </a:cubicBezTo>
                    <a:cubicBezTo>
                      <a:pt x="114" y="52"/>
                      <a:pt x="77" y="64"/>
                      <a:pt x="50" y="88"/>
                    </a:cubicBezTo>
                    <a:lnTo>
                      <a:pt x="15" y="52"/>
                    </a:lnTo>
                    <a:close/>
                    <a:moveTo>
                      <a:pt x="177" y="183"/>
                    </a:moveTo>
                    <a:cubicBezTo>
                      <a:pt x="106" y="183"/>
                      <a:pt x="60" y="203"/>
                      <a:pt x="60" y="248"/>
                    </a:cubicBezTo>
                    <a:cubicBezTo>
                      <a:pt x="60" y="290"/>
                      <a:pt x="92" y="306"/>
                      <a:pt x="134" y="306"/>
                    </a:cubicBezTo>
                    <a:cubicBezTo>
                      <a:pt x="199" y="306"/>
                      <a:pt x="232" y="259"/>
                      <a:pt x="233" y="205"/>
                    </a:cubicBezTo>
                    <a:cubicBezTo>
                      <a:pt x="233" y="183"/>
                      <a:pt x="233" y="183"/>
                      <a:pt x="233" y="183"/>
                    </a:cubicBezTo>
                    <a:lnTo>
                      <a:pt x="177" y="183"/>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userDrawn="1"/>
            </p:nvSpPr>
            <p:spPr bwMode="auto">
              <a:xfrm>
                <a:off x="3478053" y="1620410"/>
                <a:ext cx="203342" cy="291878"/>
              </a:xfrm>
              <a:custGeom>
                <a:avLst/>
                <a:gdLst>
                  <a:gd name="T0" fmla="*/ 0 w 354"/>
                  <a:gd name="T1" fmla="*/ 9 h 508"/>
                  <a:gd name="T2" fmla="*/ 55 w 354"/>
                  <a:gd name="T3" fmla="*/ 9 h 508"/>
                  <a:gd name="T4" fmla="*/ 55 w 354"/>
                  <a:gd name="T5" fmla="*/ 58 h 508"/>
                  <a:gd name="T6" fmla="*/ 57 w 354"/>
                  <a:gd name="T7" fmla="*/ 58 h 508"/>
                  <a:gd name="T8" fmla="*/ 177 w 354"/>
                  <a:gd name="T9" fmla="*/ 0 h 508"/>
                  <a:gd name="T10" fmla="*/ 354 w 354"/>
                  <a:gd name="T11" fmla="*/ 177 h 508"/>
                  <a:gd name="T12" fmla="*/ 186 w 354"/>
                  <a:gd name="T13" fmla="*/ 353 h 508"/>
                  <a:gd name="T14" fmla="*/ 57 w 354"/>
                  <a:gd name="T15" fmla="*/ 285 h 508"/>
                  <a:gd name="T16" fmla="*/ 55 w 354"/>
                  <a:gd name="T17" fmla="*/ 285 h 508"/>
                  <a:gd name="T18" fmla="*/ 55 w 354"/>
                  <a:gd name="T19" fmla="*/ 508 h 508"/>
                  <a:gd name="T20" fmla="*/ 0 w 354"/>
                  <a:gd name="T21" fmla="*/ 508 h 508"/>
                  <a:gd name="T22" fmla="*/ 0 w 354"/>
                  <a:gd name="T23" fmla="*/ 9 h 508"/>
                  <a:gd name="T24" fmla="*/ 175 w 354"/>
                  <a:gd name="T25" fmla="*/ 302 h 508"/>
                  <a:gd name="T26" fmla="*/ 294 w 354"/>
                  <a:gd name="T27" fmla="*/ 177 h 508"/>
                  <a:gd name="T28" fmla="*/ 175 w 354"/>
                  <a:gd name="T29" fmla="*/ 52 h 508"/>
                  <a:gd name="T30" fmla="*/ 55 w 354"/>
                  <a:gd name="T31" fmla="*/ 177 h 508"/>
                  <a:gd name="T32" fmla="*/ 175 w 354"/>
                  <a:gd name="T33" fmla="*/ 30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4" h="508">
                    <a:moveTo>
                      <a:pt x="0" y="9"/>
                    </a:moveTo>
                    <a:cubicBezTo>
                      <a:pt x="55" y="9"/>
                      <a:pt x="55" y="9"/>
                      <a:pt x="55" y="9"/>
                    </a:cubicBezTo>
                    <a:cubicBezTo>
                      <a:pt x="55" y="58"/>
                      <a:pt x="55" y="58"/>
                      <a:pt x="55" y="58"/>
                    </a:cubicBezTo>
                    <a:cubicBezTo>
                      <a:pt x="57" y="58"/>
                      <a:pt x="57" y="58"/>
                      <a:pt x="57" y="58"/>
                    </a:cubicBezTo>
                    <a:cubicBezTo>
                      <a:pt x="88" y="22"/>
                      <a:pt x="129" y="0"/>
                      <a:pt x="177" y="0"/>
                    </a:cubicBezTo>
                    <a:cubicBezTo>
                      <a:pt x="283" y="0"/>
                      <a:pt x="354" y="75"/>
                      <a:pt x="354" y="177"/>
                    </a:cubicBezTo>
                    <a:cubicBezTo>
                      <a:pt x="354" y="277"/>
                      <a:pt x="280" y="353"/>
                      <a:pt x="186" y="353"/>
                    </a:cubicBezTo>
                    <a:cubicBezTo>
                      <a:pt x="126" y="353"/>
                      <a:pt x="78" y="323"/>
                      <a:pt x="57" y="285"/>
                    </a:cubicBezTo>
                    <a:cubicBezTo>
                      <a:pt x="55" y="285"/>
                      <a:pt x="55" y="285"/>
                      <a:pt x="55" y="285"/>
                    </a:cubicBezTo>
                    <a:cubicBezTo>
                      <a:pt x="55" y="508"/>
                      <a:pt x="55" y="508"/>
                      <a:pt x="55" y="508"/>
                    </a:cubicBezTo>
                    <a:cubicBezTo>
                      <a:pt x="0" y="508"/>
                      <a:pt x="0" y="508"/>
                      <a:pt x="0" y="508"/>
                    </a:cubicBezTo>
                    <a:lnTo>
                      <a:pt x="0" y="9"/>
                    </a:lnTo>
                    <a:close/>
                    <a:moveTo>
                      <a:pt x="175" y="302"/>
                    </a:moveTo>
                    <a:cubicBezTo>
                      <a:pt x="247" y="302"/>
                      <a:pt x="294" y="247"/>
                      <a:pt x="294" y="177"/>
                    </a:cubicBezTo>
                    <a:cubicBezTo>
                      <a:pt x="294" y="106"/>
                      <a:pt x="247" y="52"/>
                      <a:pt x="175" y="52"/>
                    </a:cubicBezTo>
                    <a:cubicBezTo>
                      <a:pt x="102" y="52"/>
                      <a:pt x="55" y="106"/>
                      <a:pt x="55" y="177"/>
                    </a:cubicBezTo>
                    <a:cubicBezTo>
                      <a:pt x="55" y="247"/>
                      <a:pt x="102" y="302"/>
                      <a:pt x="175" y="302"/>
                    </a:cubicBez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userDrawn="1"/>
            </p:nvSpPr>
            <p:spPr bwMode="auto">
              <a:xfrm>
                <a:off x="3715933" y="1526766"/>
                <a:ext cx="46538" cy="291878"/>
              </a:xfrm>
              <a:custGeom>
                <a:avLst/>
                <a:gdLst>
                  <a:gd name="T0" fmla="*/ 40 w 81"/>
                  <a:gd name="T1" fmla="*/ 0 h 508"/>
                  <a:gd name="T2" fmla="*/ 81 w 81"/>
                  <a:gd name="T3" fmla="*/ 41 h 508"/>
                  <a:gd name="T4" fmla="*/ 40 w 81"/>
                  <a:gd name="T5" fmla="*/ 81 h 508"/>
                  <a:gd name="T6" fmla="*/ 0 w 81"/>
                  <a:gd name="T7" fmla="*/ 41 h 508"/>
                  <a:gd name="T8" fmla="*/ 40 w 81"/>
                  <a:gd name="T9" fmla="*/ 0 h 508"/>
                  <a:gd name="T10" fmla="*/ 12 w 81"/>
                  <a:gd name="T11" fmla="*/ 172 h 508"/>
                  <a:gd name="T12" fmla="*/ 68 w 81"/>
                  <a:gd name="T13" fmla="*/ 172 h 508"/>
                  <a:gd name="T14" fmla="*/ 68 w 81"/>
                  <a:gd name="T15" fmla="*/ 508 h 508"/>
                  <a:gd name="T16" fmla="*/ 12 w 81"/>
                  <a:gd name="T17" fmla="*/ 508 h 508"/>
                  <a:gd name="T18" fmla="*/ 12 w 81"/>
                  <a:gd name="T19" fmla="*/ 17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508">
                    <a:moveTo>
                      <a:pt x="40" y="0"/>
                    </a:moveTo>
                    <a:cubicBezTo>
                      <a:pt x="63" y="0"/>
                      <a:pt x="81" y="18"/>
                      <a:pt x="81" y="41"/>
                    </a:cubicBezTo>
                    <a:cubicBezTo>
                      <a:pt x="81" y="64"/>
                      <a:pt x="64" y="81"/>
                      <a:pt x="40" y="81"/>
                    </a:cubicBezTo>
                    <a:cubicBezTo>
                      <a:pt x="17" y="81"/>
                      <a:pt x="0" y="64"/>
                      <a:pt x="0" y="41"/>
                    </a:cubicBezTo>
                    <a:cubicBezTo>
                      <a:pt x="0" y="18"/>
                      <a:pt x="17" y="0"/>
                      <a:pt x="40" y="0"/>
                    </a:cubicBezTo>
                    <a:close/>
                    <a:moveTo>
                      <a:pt x="12" y="172"/>
                    </a:moveTo>
                    <a:cubicBezTo>
                      <a:pt x="68" y="172"/>
                      <a:pt x="68" y="172"/>
                      <a:pt x="68" y="172"/>
                    </a:cubicBezTo>
                    <a:cubicBezTo>
                      <a:pt x="68" y="508"/>
                      <a:pt x="68" y="508"/>
                      <a:pt x="68" y="508"/>
                    </a:cubicBezTo>
                    <a:cubicBezTo>
                      <a:pt x="12" y="508"/>
                      <a:pt x="12" y="508"/>
                      <a:pt x="12" y="508"/>
                    </a:cubicBezTo>
                    <a:lnTo>
                      <a:pt x="12" y="172"/>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p:cNvSpPr>
              <p:nvPr userDrawn="1"/>
            </p:nvSpPr>
            <p:spPr bwMode="auto">
              <a:xfrm>
                <a:off x="3784849" y="1570385"/>
                <a:ext cx="132723" cy="252880"/>
              </a:xfrm>
              <a:custGeom>
                <a:avLst/>
                <a:gdLst>
                  <a:gd name="T0" fmla="*/ 228 w 231"/>
                  <a:gd name="T1" fmla="*/ 143 h 440"/>
                  <a:gd name="T2" fmla="*/ 129 w 231"/>
                  <a:gd name="T3" fmla="*/ 143 h 440"/>
                  <a:gd name="T4" fmla="*/ 129 w 231"/>
                  <a:gd name="T5" fmla="*/ 311 h 440"/>
                  <a:gd name="T6" fmla="*/ 179 w 231"/>
                  <a:gd name="T7" fmla="*/ 389 h 440"/>
                  <a:gd name="T8" fmla="*/ 229 w 231"/>
                  <a:gd name="T9" fmla="*/ 377 h 440"/>
                  <a:gd name="T10" fmla="*/ 231 w 231"/>
                  <a:gd name="T11" fmla="*/ 428 h 440"/>
                  <a:gd name="T12" fmla="*/ 166 w 231"/>
                  <a:gd name="T13" fmla="*/ 440 h 440"/>
                  <a:gd name="T14" fmla="*/ 73 w 231"/>
                  <a:gd name="T15" fmla="*/ 328 h 440"/>
                  <a:gd name="T16" fmla="*/ 73 w 231"/>
                  <a:gd name="T17" fmla="*/ 143 h 440"/>
                  <a:gd name="T18" fmla="*/ 0 w 231"/>
                  <a:gd name="T19" fmla="*/ 143 h 440"/>
                  <a:gd name="T20" fmla="*/ 0 w 231"/>
                  <a:gd name="T21" fmla="*/ 96 h 440"/>
                  <a:gd name="T22" fmla="*/ 73 w 231"/>
                  <a:gd name="T23" fmla="*/ 96 h 440"/>
                  <a:gd name="T24" fmla="*/ 73 w 231"/>
                  <a:gd name="T25" fmla="*/ 0 h 440"/>
                  <a:gd name="T26" fmla="*/ 129 w 231"/>
                  <a:gd name="T27" fmla="*/ 0 h 440"/>
                  <a:gd name="T28" fmla="*/ 129 w 231"/>
                  <a:gd name="T29" fmla="*/ 96 h 440"/>
                  <a:gd name="T30" fmla="*/ 228 w 231"/>
                  <a:gd name="T31" fmla="*/ 96 h 440"/>
                  <a:gd name="T32" fmla="*/ 228 w 231"/>
                  <a:gd name="T33" fmla="*/ 14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1" h="440">
                    <a:moveTo>
                      <a:pt x="228" y="143"/>
                    </a:moveTo>
                    <a:cubicBezTo>
                      <a:pt x="129" y="143"/>
                      <a:pt x="129" y="143"/>
                      <a:pt x="129" y="143"/>
                    </a:cubicBezTo>
                    <a:cubicBezTo>
                      <a:pt x="129" y="311"/>
                      <a:pt x="129" y="311"/>
                      <a:pt x="129" y="311"/>
                    </a:cubicBezTo>
                    <a:cubicBezTo>
                      <a:pt x="129" y="354"/>
                      <a:pt x="130" y="389"/>
                      <a:pt x="179" y="389"/>
                    </a:cubicBezTo>
                    <a:cubicBezTo>
                      <a:pt x="196" y="389"/>
                      <a:pt x="214" y="385"/>
                      <a:pt x="229" y="377"/>
                    </a:cubicBezTo>
                    <a:cubicBezTo>
                      <a:pt x="231" y="428"/>
                      <a:pt x="231" y="428"/>
                      <a:pt x="231" y="428"/>
                    </a:cubicBezTo>
                    <a:cubicBezTo>
                      <a:pt x="211" y="437"/>
                      <a:pt x="186" y="440"/>
                      <a:pt x="166" y="440"/>
                    </a:cubicBezTo>
                    <a:cubicBezTo>
                      <a:pt x="86" y="440"/>
                      <a:pt x="73" y="397"/>
                      <a:pt x="73" y="328"/>
                    </a:cubicBezTo>
                    <a:cubicBezTo>
                      <a:pt x="73" y="143"/>
                      <a:pt x="73" y="143"/>
                      <a:pt x="73" y="143"/>
                    </a:cubicBezTo>
                    <a:cubicBezTo>
                      <a:pt x="0" y="143"/>
                      <a:pt x="0" y="143"/>
                      <a:pt x="0" y="143"/>
                    </a:cubicBezTo>
                    <a:cubicBezTo>
                      <a:pt x="0" y="96"/>
                      <a:pt x="0" y="96"/>
                      <a:pt x="0" y="96"/>
                    </a:cubicBezTo>
                    <a:cubicBezTo>
                      <a:pt x="73" y="96"/>
                      <a:pt x="73" y="96"/>
                      <a:pt x="73" y="96"/>
                    </a:cubicBezTo>
                    <a:cubicBezTo>
                      <a:pt x="73" y="0"/>
                      <a:pt x="73" y="0"/>
                      <a:pt x="73" y="0"/>
                    </a:cubicBezTo>
                    <a:cubicBezTo>
                      <a:pt x="129" y="0"/>
                      <a:pt x="129" y="0"/>
                      <a:pt x="129" y="0"/>
                    </a:cubicBezTo>
                    <a:cubicBezTo>
                      <a:pt x="129" y="96"/>
                      <a:pt x="129" y="96"/>
                      <a:pt x="129" y="96"/>
                    </a:cubicBezTo>
                    <a:cubicBezTo>
                      <a:pt x="228" y="96"/>
                      <a:pt x="228" y="96"/>
                      <a:pt x="228" y="96"/>
                    </a:cubicBezTo>
                    <a:lnTo>
                      <a:pt x="228" y="143"/>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userDrawn="1"/>
            </p:nvSpPr>
            <p:spPr bwMode="auto">
              <a:xfrm>
                <a:off x="3939950" y="1620410"/>
                <a:ext cx="168965" cy="202855"/>
              </a:xfrm>
              <a:custGeom>
                <a:avLst/>
                <a:gdLst>
                  <a:gd name="T0" fmla="*/ 15 w 294"/>
                  <a:gd name="T1" fmla="*/ 52 h 353"/>
                  <a:gd name="T2" fmla="*/ 148 w 294"/>
                  <a:gd name="T3" fmla="*/ 0 h 353"/>
                  <a:gd name="T4" fmla="*/ 289 w 294"/>
                  <a:gd name="T5" fmla="*/ 142 h 353"/>
                  <a:gd name="T6" fmla="*/ 289 w 294"/>
                  <a:gd name="T7" fmla="*/ 287 h 353"/>
                  <a:gd name="T8" fmla="*/ 294 w 294"/>
                  <a:gd name="T9" fmla="*/ 345 h 353"/>
                  <a:gd name="T10" fmla="*/ 240 w 294"/>
                  <a:gd name="T11" fmla="*/ 345 h 353"/>
                  <a:gd name="T12" fmla="*/ 237 w 294"/>
                  <a:gd name="T13" fmla="*/ 294 h 353"/>
                  <a:gd name="T14" fmla="*/ 235 w 294"/>
                  <a:gd name="T15" fmla="*/ 294 h 353"/>
                  <a:gd name="T16" fmla="*/ 125 w 294"/>
                  <a:gd name="T17" fmla="*/ 353 h 353"/>
                  <a:gd name="T18" fmla="*/ 0 w 294"/>
                  <a:gd name="T19" fmla="*/ 253 h 353"/>
                  <a:gd name="T20" fmla="*/ 212 w 294"/>
                  <a:gd name="T21" fmla="*/ 136 h 353"/>
                  <a:gd name="T22" fmla="*/ 233 w 294"/>
                  <a:gd name="T23" fmla="*/ 136 h 353"/>
                  <a:gd name="T24" fmla="*/ 233 w 294"/>
                  <a:gd name="T25" fmla="*/ 126 h 353"/>
                  <a:gd name="T26" fmla="*/ 150 w 294"/>
                  <a:gd name="T27" fmla="*/ 52 h 353"/>
                  <a:gd name="T28" fmla="*/ 50 w 294"/>
                  <a:gd name="T29" fmla="*/ 88 h 353"/>
                  <a:gd name="T30" fmla="*/ 15 w 294"/>
                  <a:gd name="T31" fmla="*/ 52 h 353"/>
                  <a:gd name="T32" fmla="*/ 177 w 294"/>
                  <a:gd name="T33" fmla="*/ 183 h 353"/>
                  <a:gd name="T34" fmla="*/ 60 w 294"/>
                  <a:gd name="T35" fmla="*/ 248 h 353"/>
                  <a:gd name="T36" fmla="*/ 134 w 294"/>
                  <a:gd name="T37" fmla="*/ 306 h 353"/>
                  <a:gd name="T38" fmla="*/ 233 w 294"/>
                  <a:gd name="T39" fmla="*/ 205 h 353"/>
                  <a:gd name="T40" fmla="*/ 233 w 294"/>
                  <a:gd name="T41" fmla="*/ 183 h 353"/>
                  <a:gd name="T42" fmla="*/ 177 w 294"/>
                  <a:gd name="T43" fmla="*/ 18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4" h="353">
                    <a:moveTo>
                      <a:pt x="15" y="52"/>
                    </a:moveTo>
                    <a:cubicBezTo>
                      <a:pt x="49" y="17"/>
                      <a:pt x="100" y="0"/>
                      <a:pt x="148" y="0"/>
                    </a:cubicBezTo>
                    <a:cubicBezTo>
                      <a:pt x="247" y="0"/>
                      <a:pt x="289" y="48"/>
                      <a:pt x="289" y="142"/>
                    </a:cubicBezTo>
                    <a:cubicBezTo>
                      <a:pt x="289" y="287"/>
                      <a:pt x="289" y="287"/>
                      <a:pt x="289" y="287"/>
                    </a:cubicBezTo>
                    <a:cubicBezTo>
                      <a:pt x="289" y="306"/>
                      <a:pt x="291" y="327"/>
                      <a:pt x="294" y="345"/>
                    </a:cubicBezTo>
                    <a:cubicBezTo>
                      <a:pt x="240" y="345"/>
                      <a:pt x="240" y="345"/>
                      <a:pt x="240" y="345"/>
                    </a:cubicBezTo>
                    <a:cubicBezTo>
                      <a:pt x="237" y="330"/>
                      <a:pt x="237" y="309"/>
                      <a:pt x="237" y="294"/>
                    </a:cubicBezTo>
                    <a:cubicBezTo>
                      <a:pt x="235" y="294"/>
                      <a:pt x="235" y="294"/>
                      <a:pt x="235" y="294"/>
                    </a:cubicBezTo>
                    <a:cubicBezTo>
                      <a:pt x="213" y="329"/>
                      <a:pt x="176" y="353"/>
                      <a:pt x="125" y="353"/>
                    </a:cubicBezTo>
                    <a:cubicBezTo>
                      <a:pt x="57" y="353"/>
                      <a:pt x="0" y="319"/>
                      <a:pt x="0" y="253"/>
                    </a:cubicBezTo>
                    <a:cubicBezTo>
                      <a:pt x="0" y="142"/>
                      <a:pt x="129" y="136"/>
                      <a:pt x="212" y="136"/>
                    </a:cubicBezTo>
                    <a:cubicBezTo>
                      <a:pt x="233" y="136"/>
                      <a:pt x="233" y="136"/>
                      <a:pt x="233" y="136"/>
                    </a:cubicBezTo>
                    <a:cubicBezTo>
                      <a:pt x="233" y="126"/>
                      <a:pt x="233" y="126"/>
                      <a:pt x="233" y="126"/>
                    </a:cubicBezTo>
                    <a:cubicBezTo>
                      <a:pt x="233" y="77"/>
                      <a:pt x="202" y="52"/>
                      <a:pt x="150" y="52"/>
                    </a:cubicBezTo>
                    <a:cubicBezTo>
                      <a:pt x="114" y="52"/>
                      <a:pt x="77" y="64"/>
                      <a:pt x="50" y="88"/>
                    </a:cubicBezTo>
                    <a:lnTo>
                      <a:pt x="15" y="52"/>
                    </a:lnTo>
                    <a:close/>
                    <a:moveTo>
                      <a:pt x="177" y="183"/>
                    </a:moveTo>
                    <a:cubicBezTo>
                      <a:pt x="106" y="183"/>
                      <a:pt x="60" y="203"/>
                      <a:pt x="60" y="248"/>
                    </a:cubicBezTo>
                    <a:cubicBezTo>
                      <a:pt x="60" y="290"/>
                      <a:pt x="92" y="306"/>
                      <a:pt x="134" y="306"/>
                    </a:cubicBezTo>
                    <a:cubicBezTo>
                      <a:pt x="199" y="306"/>
                      <a:pt x="232" y="259"/>
                      <a:pt x="233" y="205"/>
                    </a:cubicBezTo>
                    <a:cubicBezTo>
                      <a:pt x="233" y="183"/>
                      <a:pt x="233" y="183"/>
                      <a:pt x="233" y="183"/>
                    </a:cubicBezTo>
                    <a:lnTo>
                      <a:pt x="177" y="183"/>
                    </a:lnTo>
                    <a:close/>
                  </a:path>
                </a:pathLst>
              </a:custGeom>
              <a:solidFill>
                <a:srgbClr val="F04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18"/>
              <p:cNvSpPr>
                <a:spLocks noChangeArrowheads="1"/>
              </p:cNvSpPr>
              <p:nvPr userDrawn="1"/>
            </p:nvSpPr>
            <p:spPr bwMode="auto">
              <a:xfrm>
                <a:off x="4158291" y="1506658"/>
                <a:ext cx="32188" cy="311985"/>
              </a:xfrm>
              <a:prstGeom prst="rect">
                <a:avLst/>
              </a:prstGeom>
              <a:solidFill>
                <a:srgbClr val="F04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p:cNvSpPr>
              <p:nvPr userDrawn="1"/>
            </p:nvSpPr>
            <p:spPr bwMode="auto">
              <a:xfrm>
                <a:off x="1675543" y="709102"/>
                <a:ext cx="538920" cy="686076"/>
              </a:xfrm>
              <a:custGeom>
                <a:avLst/>
                <a:gdLst>
                  <a:gd name="T0" fmla="*/ 0 w 6647"/>
                  <a:gd name="T1" fmla="*/ 0 h 8462"/>
                  <a:gd name="T2" fmla="*/ 1006 w 6647"/>
                  <a:gd name="T3" fmla="*/ 0 h 8462"/>
                  <a:gd name="T4" fmla="*/ 1006 w 6647"/>
                  <a:gd name="T5" fmla="*/ 3657 h 8462"/>
                  <a:gd name="T6" fmla="*/ 1148 w 6647"/>
                  <a:gd name="T7" fmla="*/ 3657 h 8462"/>
                  <a:gd name="T8" fmla="*/ 4996 w 6647"/>
                  <a:gd name="T9" fmla="*/ 0 h 8462"/>
                  <a:gd name="T10" fmla="*/ 6449 w 6647"/>
                  <a:gd name="T11" fmla="*/ 0 h 8462"/>
                  <a:gd name="T12" fmla="*/ 2260 w 6647"/>
                  <a:gd name="T13" fmla="*/ 3862 h 8462"/>
                  <a:gd name="T14" fmla="*/ 6647 w 6647"/>
                  <a:gd name="T15" fmla="*/ 8462 h 8462"/>
                  <a:gd name="T16" fmla="*/ 5180 w 6647"/>
                  <a:gd name="T17" fmla="*/ 8462 h 8462"/>
                  <a:gd name="T18" fmla="*/ 1148 w 6647"/>
                  <a:gd name="T19" fmla="*/ 4160 h 8462"/>
                  <a:gd name="T20" fmla="*/ 1006 w 6647"/>
                  <a:gd name="T21" fmla="*/ 4160 h 8462"/>
                  <a:gd name="T22" fmla="*/ 1006 w 6647"/>
                  <a:gd name="T23" fmla="*/ 8462 h 8462"/>
                  <a:gd name="T24" fmla="*/ 0 w 6647"/>
                  <a:gd name="T25" fmla="*/ 8462 h 8462"/>
                  <a:gd name="T26" fmla="*/ 0 w 6647"/>
                  <a:gd name="T27" fmla="*/ 0 h 8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47" h="8462">
                    <a:moveTo>
                      <a:pt x="0" y="0"/>
                    </a:moveTo>
                    <a:lnTo>
                      <a:pt x="1006" y="0"/>
                    </a:lnTo>
                    <a:lnTo>
                      <a:pt x="1006" y="3657"/>
                    </a:lnTo>
                    <a:lnTo>
                      <a:pt x="1148" y="3657"/>
                    </a:lnTo>
                    <a:lnTo>
                      <a:pt x="4996" y="0"/>
                    </a:lnTo>
                    <a:lnTo>
                      <a:pt x="6449" y="0"/>
                    </a:lnTo>
                    <a:lnTo>
                      <a:pt x="2260" y="3862"/>
                    </a:lnTo>
                    <a:lnTo>
                      <a:pt x="6647" y="8462"/>
                    </a:lnTo>
                    <a:lnTo>
                      <a:pt x="5180" y="8462"/>
                    </a:lnTo>
                    <a:lnTo>
                      <a:pt x="1148" y="4160"/>
                    </a:lnTo>
                    <a:lnTo>
                      <a:pt x="1006" y="4160"/>
                    </a:lnTo>
                    <a:lnTo>
                      <a:pt x="1006" y="8462"/>
                    </a:lnTo>
                    <a:lnTo>
                      <a:pt x="0" y="8462"/>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userDrawn="1"/>
            </p:nvSpPr>
            <p:spPr bwMode="auto">
              <a:xfrm>
                <a:off x="2207572" y="930280"/>
                <a:ext cx="447627" cy="476977"/>
              </a:xfrm>
              <a:custGeom>
                <a:avLst/>
                <a:gdLst>
                  <a:gd name="T0" fmla="*/ 751 w 779"/>
                  <a:gd name="T1" fmla="*/ 666 h 830"/>
                  <a:gd name="T2" fmla="*/ 400 w 779"/>
                  <a:gd name="T3" fmla="*/ 830 h 830"/>
                  <a:gd name="T4" fmla="*/ 0 w 779"/>
                  <a:gd name="T5" fmla="*/ 415 h 830"/>
                  <a:gd name="T6" fmla="*/ 405 w 779"/>
                  <a:gd name="T7" fmla="*/ 0 h 830"/>
                  <a:gd name="T8" fmla="*/ 779 w 779"/>
                  <a:gd name="T9" fmla="*/ 413 h 830"/>
                  <a:gd name="T10" fmla="*/ 779 w 779"/>
                  <a:gd name="T11" fmla="*/ 455 h 830"/>
                  <a:gd name="T12" fmla="*/ 141 w 779"/>
                  <a:gd name="T13" fmla="*/ 455 h 830"/>
                  <a:gd name="T14" fmla="*/ 400 w 779"/>
                  <a:gd name="T15" fmla="*/ 708 h 830"/>
                  <a:gd name="T16" fmla="*/ 651 w 779"/>
                  <a:gd name="T17" fmla="*/ 588 h 830"/>
                  <a:gd name="T18" fmla="*/ 751 w 779"/>
                  <a:gd name="T19" fmla="*/ 666 h 830"/>
                  <a:gd name="T20" fmla="*/ 638 w 779"/>
                  <a:gd name="T21" fmla="*/ 344 h 830"/>
                  <a:gd name="T22" fmla="*/ 400 w 779"/>
                  <a:gd name="T23" fmla="*/ 121 h 830"/>
                  <a:gd name="T24" fmla="*/ 141 w 779"/>
                  <a:gd name="T25" fmla="*/ 344 h 830"/>
                  <a:gd name="T26" fmla="*/ 638 w 779"/>
                  <a:gd name="T27" fmla="*/ 344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9" h="830">
                    <a:moveTo>
                      <a:pt x="751" y="666"/>
                    </a:moveTo>
                    <a:cubicBezTo>
                      <a:pt x="658" y="786"/>
                      <a:pt x="546" y="830"/>
                      <a:pt x="400" y="830"/>
                    </a:cubicBezTo>
                    <a:cubicBezTo>
                      <a:pt x="152" y="830"/>
                      <a:pt x="0" y="644"/>
                      <a:pt x="0" y="415"/>
                    </a:cubicBezTo>
                    <a:cubicBezTo>
                      <a:pt x="0" y="170"/>
                      <a:pt x="172" y="0"/>
                      <a:pt x="405" y="0"/>
                    </a:cubicBezTo>
                    <a:cubicBezTo>
                      <a:pt x="627" y="0"/>
                      <a:pt x="779" y="151"/>
                      <a:pt x="779" y="413"/>
                    </a:cubicBezTo>
                    <a:cubicBezTo>
                      <a:pt x="779" y="455"/>
                      <a:pt x="779" y="455"/>
                      <a:pt x="779" y="455"/>
                    </a:cubicBezTo>
                    <a:cubicBezTo>
                      <a:pt x="141" y="455"/>
                      <a:pt x="141" y="455"/>
                      <a:pt x="141" y="455"/>
                    </a:cubicBezTo>
                    <a:cubicBezTo>
                      <a:pt x="152" y="592"/>
                      <a:pt x="256" y="708"/>
                      <a:pt x="400" y="708"/>
                    </a:cubicBezTo>
                    <a:cubicBezTo>
                      <a:pt x="513" y="708"/>
                      <a:pt x="589" y="668"/>
                      <a:pt x="651" y="588"/>
                    </a:cubicBezTo>
                    <a:lnTo>
                      <a:pt x="751" y="666"/>
                    </a:lnTo>
                    <a:close/>
                    <a:moveTo>
                      <a:pt x="638" y="344"/>
                    </a:moveTo>
                    <a:cubicBezTo>
                      <a:pt x="633" y="210"/>
                      <a:pt x="545" y="121"/>
                      <a:pt x="400" y="121"/>
                    </a:cubicBezTo>
                    <a:cubicBezTo>
                      <a:pt x="255" y="121"/>
                      <a:pt x="158" y="210"/>
                      <a:pt x="141" y="344"/>
                    </a:cubicBezTo>
                    <a:lnTo>
                      <a:pt x="638" y="3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userDrawn="1"/>
            </p:nvSpPr>
            <p:spPr bwMode="auto">
              <a:xfrm>
                <a:off x="2752330" y="930280"/>
                <a:ext cx="479167" cy="887796"/>
              </a:xfrm>
              <a:custGeom>
                <a:avLst/>
                <a:gdLst>
                  <a:gd name="T0" fmla="*/ 0 w 834"/>
                  <a:gd name="T1" fmla="*/ 20 h 1545"/>
                  <a:gd name="T2" fmla="*/ 132 w 834"/>
                  <a:gd name="T3" fmla="*/ 20 h 1545"/>
                  <a:gd name="T4" fmla="*/ 132 w 834"/>
                  <a:gd name="T5" fmla="*/ 135 h 1545"/>
                  <a:gd name="T6" fmla="*/ 135 w 834"/>
                  <a:gd name="T7" fmla="*/ 135 h 1545"/>
                  <a:gd name="T8" fmla="*/ 419 w 834"/>
                  <a:gd name="T9" fmla="*/ 0 h 1545"/>
                  <a:gd name="T10" fmla="*/ 834 w 834"/>
                  <a:gd name="T11" fmla="*/ 415 h 1545"/>
                  <a:gd name="T12" fmla="*/ 439 w 834"/>
                  <a:gd name="T13" fmla="*/ 830 h 1545"/>
                  <a:gd name="T14" fmla="*/ 135 w 834"/>
                  <a:gd name="T15" fmla="*/ 669 h 1545"/>
                  <a:gd name="T16" fmla="*/ 132 w 834"/>
                  <a:gd name="T17" fmla="*/ 669 h 1545"/>
                  <a:gd name="T18" fmla="*/ 132 w 834"/>
                  <a:gd name="T19" fmla="*/ 1545 h 1545"/>
                  <a:gd name="T20" fmla="*/ 0 w 834"/>
                  <a:gd name="T21" fmla="*/ 1545 h 1545"/>
                  <a:gd name="T22" fmla="*/ 0 w 834"/>
                  <a:gd name="T23" fmla="*/ 20 h 1545"/>
                  <a:gd name="T24" fmla="*/ 412 w 834"/>
                  <a:gd name="T25" fmla="*/ 708 h 1545"/>
                  <a:gd name="T26" fmla="*/ 692 w 834"/>
                  <a:gd name="T27" fmla="*/ 415 h 1545"/>
                  <a:gd name="T28" fmla="*/ 412 w 834"/>
                  <a:gd name="T29" fmla="*/ 121 h 1545"/>
                  <a:gd name="T30" fmla="*/ 132 w 834"/>
                  <a:gd name="T31" fmla="*/ 415 h 1545"/>
                  <a:gd name="T32" fmla="*/ 412 w 834"/>
                  <a:gd name="T33" fmla="*/ 708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4" h="1545">
                    <a:moveTo>
                      <a:pt x="0" y="20"/>
                    </a:moveTo>
                    <a:cubicBezTo>
                      <a:pt x="132" y="20"/>
                      <a:pt x="132" y="20"/>
                      <a:pt x="132" y="20"/>
                    </a:cubicBezTo>
                    <a:cubicBezTo>
                      <a:pt x="132" y="135"/>
                      <a:pt x="132" y="135"/>
                      <a:pt x="132" y="135"/>
                    </a:cubicBezTo>
                    <a:cubicBezTo>
                      <a:pt x="135" y="135"/>
                      <a:pt x="135" y="135"/>
                      <a:pt x="135" y="135"/>
                    </a:cubicBezTo>
                    <a:cubicBezTo>
                      <a:pt x="208" y="50"/>
                      <a:pt x="304" y="0"/>
                      <a:pt x="419" y="0"/>
                    </a:cubicBezTo>
                    <a:cubicBezTo>
                      <a:pt x="667" y="0"/>
                      <a:pt x="834" y="175"/>
                      <a:pt x="834" y="415"/>
                    </a:cubicBezTo>
                    <a:cubicBezTo>
                      <a:pt x="834" y="651"/>
                      <a:pt x="660" y="830"/>
                      <a:pt x="439" y="830"/>
                    </a:cubicBezTo>
                    <a:cubicBezTo>
                      <a:pt x="297" y="830"/>
                      <a:pt x="184" y="759"/>
                      <a:pt x="135" y="669"/>
                    </a:cubicBezTo>
                    <a:cubicBezTo>
                      <a:pt x="132" y="669"/>
                      <a:pt x="132" y="669"/>
                      <a:pt x="132" y="669"/>
                    </a:cubicBezTo>
                    <a:cubicBezTo>
                      <a:pt x="132" y="1545"/>
                      <a:pt x="132" y="1545"/>
                      <a:pt x="132" y="1545"/>
                    </a:cubicBezTo>
                    <a:cubicBezTo>
                      <a:pt x="0" y="1545"/>
                      <a:pt x="0" y="1545"/>
                      <a:pt x="0" y="1545"/>
                    </a:cubicBezTo>
                    <a:lnTo>
                      <a:pt x="0" y="20"/>
                    </a:lnTo>
                    <a:close/>
                    <a:moveTo>
                      <a:pt x="412" y="708"/>
                    </a:moveTo>
                    <a:cubicBezTo>
                      <a:pt x="583" y="708"/>
                      <a:pt x="692" y="580"/>
                      <a:pt x="692" y="415"/>
                    </a:cubicBezTo>
                    <a:cubicBezTo>
                      <a:pt x="692" y="249"/>
                      <a:pt x="583" y="121"/>
                      <a:pt x="412" y="121"/>
                    </a:cubicBezTo>
                    <a:cubicBezTo>
                      <a:pt x="242" y="121"/>
                      <a:pt x="132" y="249"/>
                      <a:pt x="132" y="415"/>
                    </a:cubicBezTo>
                    <a:cubicBezTo>
                      <a:pt x="132" y="580"/>
                      <a:pt x="242" y="708"/>
                      <a:pt x="412" y="70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userDrawn="1"/>
            </p:nvSpPr>
            <p:spPr bwMode="auto">
              <a:xfrm>
                <a:off x="3303899" y="930280"/>
                <a:ext cx="485004" cy="476977"/>
              </a:xfrm>
              <a:custGeom>
                <a:avLst/>
                <a:gdLst>
                  <a:gd name="T0" fmla="*/ 422 w 844"/>
                  <a:gd name="T1" fmla="*/ 0 h 830"/>
                  <a:gd name="T2" fmla="*/ 844 w 844"/>
                  <a:gd name="T3" fmla="*/ 415 h 830"/>
                  <a:gd name="T4" fmla="*/ 422 w 844"/>
                  <a:gd name="T5" fmla="*/ 830 h 830"/>
                  <a:gd name="T6" fmla="*/ 0 w 844"/>
                  <a:gd name="T7" fmla="*/ 415 h 830"/>
                  <a:gd name="T8" fmla="*/ 422 w 844"/>
                  <a:gd name="T9" fmla="*/ 0 h 830"/>
                  <a:gd name="T10" fmla="*/ 422 w 844"/>
                  <a:gd name="T11" fmla="*/ 708 h 830"/>
                  <a:gd name="T12" fmla="*/ 702 w 844"/>
                  <a:gd name="T13" fmla="*/ 415 h 830"/>
                  <a:gd name="T14" fmla="*/ 422 w 844"/>
                  <a:gd name="T15" fmla="*/ 121 h 830"/>
                  <a:gd name="T16" fmla="*/ 142 w 844"/>
                  <a:gd name="T17" fmla="*/ 415 h 830"/>
                  <a:gd name="T18" fmla="*/ 422 w 844"/>
                  <a:gd name="T19" fmla="*/ 708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4" h="830">
                    <a:moveTo>
                      <a:pt x="422" y="0"/>
                    </a:moveTo>
                    <a:cubicBezTo>
                      <a:pt x="665" y="0"/>
                      <a:pt x="844" y="168"/>
                      <a:pt x="844" y="415"/>
                    </a:cubicBezTo>
                    <a:cubicBezTo>
                      <a:pt x="844" y="661"/>
                      <a:pt x="665" y="830"/>
                      <a:pt x="422" y="830"/>
                    </a:cubicBezTo>
                    <a:cubicBezTo>
                      <a:pt x="179" y="830"/>
                      <a:pt x="0" y="661"/>
                      <a:pt x="0" y="415"/>
                    </a:cubicBezTo>
                    <a:cubicBezTo>
                      <a:pt x="0" y="168"/>
                      <a:pt x="179" y="0"/>
                      <a:pt x="422" y="0"/>
                    </a:cubicBezTo>
                    <a:close/>
                    <a:moveTo>
                      <a:pt x="422" y="708"/>
                    </a:moveTo>
                    <a:cubicBezTo>
                      <a:pt x="593" y="708"/>
                      <a:pt x="702" y="580"/>
                      <a:pt x="702" y="415"/>
                    </a:cubicBezTo>
                    <a:cubicBezTo>
                      <a:pt x="702" y="249"/>
                      <a:pt x="593" y="121"/>
                      <a:pt x="422" y="121"/>
                    </a:cubicBezTo>
                    <a:cubicBezTo>
                      <a:pt x="252" y="121"/>
                      <a:pt x="142" y="249"/>
                      <a:pt x="142" y="415"/>
                    </a:cubicBezTo>
                    <a:cubicBezTo>
                      <a:pt x="142" y="580"/>
                      <a:pt x="252" y="708"/>
                      <a:pt x="422" y="70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p:cNvSpPr>
              <p:nvPr userDrawn="1"/>
            </p:nvSpPr>
            <p:spPr bwMode="auto">
              <a:xfrm>
                <a:off x="3837144" y="930280"/>
                <a:ext cx="357388" cy="476977"/>
              </a:xfrm>
              <a:custGeom>
                <a:avLst/>
                <a:gdLst>
                  <a:gd name="T0" fmla="*/ 104 w 622"/>
                  <a:gd name="T1" fmla="*/ 602 h 830"/>
                  <a:gd name="T2" fmla="*/ 307 w 622"/>
                  <a:gd name="T3" fmla="*/ 708 h 830"/>
                  <a:gd name="T4" fmla="*/ 481 w 622"/>
                  <a:gd name="T5" fmla="*/ 587 h 830"/>
                  <a:gd name="T6" fmla="*/ 312 w 622"/>
                  <a:gd name="T7" fmla="*/ 462 h 830"/>
                  <a:gd name="T8" fmla="*/ 33 w 622"/>
                  <a:gd name="T9" fmla="*/ 232 h 830"/>
                  <a:gd name="T10" fmla="*/ 329 w 622"/>
                  <a:gd name="T11" fmla="*/ 0 h 830"/>
                  <a:gd name="T12" fmla="*/ 597 w 622"/>
                  <a:gd name="T13" fmla="*/ 143 h 830"/>
                  <a:gd name="T14" fmla="*/ 487 w 622"/>
                  <a:gd name="T15" fmla="*/ 216 h 830"/>
                  <a:gd name="T16" fmla="*/ 320 w 622"/>
                  <a:gd name="T17" fmla="*/ 121 h 830"/>
                  <a:gd name="T18" fmla="*/ 165 w 622"/>
                  <a:gd name="T19" fmla="*/ 231 h 830"/>
                  <a:gd name="T20" fmla="*/ 364 w 622"/>
                  <a:gd name="T21" fmla="*/ 345 h 830"/>
                  <a:gd name="T22" fmla="*/ 622 w 622"/>
                  <a:gd name="T23" fmla="*/ 582 h 830"/>
                  <a:gd name="T24" fmla="*/ 307 w 622"/>
                  <a:gd name="T25" fmla="*/ 830 h 830"/>
                  <a:gd name="T26" fmla="*/ 0 w 622"/>
                  <a:gd name="T27" fmla="*/ 683 h 830"/>
                  <a:gd name="T28" fmla="*/ 104 w 622"/>
                  <a:gd name="T29" fmla="*/ 60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2" h="830">
                    <a:moveTo>
                      <a:pt x="104" y="602"/>
                    </a:moveTo>
                    <a:cubicBezTo>
                      <a:pt x="157" y="666"/>
                      <a:pt x="214" y="708"/>
                      <a:pt x="307" y="708"/>
                    </a:cubicBezTo>
                    <a:cubicBezTo>
                      <a:pt x="389" y="708"/>
                      <a:pt x="481" y="673"/>
                      <a:pt x="481" y="587"/>
                    </a:cubicBezTo>
                    <a:cubicBezTo>
                      <a:pt x="481" y="502"/>
                      <a:pt x="396" y="480"/>
                      <a:pt x="312" y="462"/>
                    </a:cubicBezTo>
                    <a:cubicBezTo>
                      <a:pt x="162" y="428"/>
                      <a:pt x="33" y="396"/>
                      <a:pt x="33" y="232"/>
                    </a:cubicBezTo>
                    <a:cubicBezTo>
                      <a:pt x="33" y="79"/>
                      <a:pt x="182" y="0"/>
                      <a:pt x="329" y="0"/>
                    </a:cubicBezTo>
                    <a:cubicBezTo>
                      <a:pt x="440" y="0"/>
                      <a:pt x="543" y="42"/>
                      <a:pt x="597" y="143"/>
                    </a:cubicBezTo>
                    <a:cubicBezTo>
                      <a:pt x="487" y="216"/>
                      <a:pt x="487" y="216"/>
                      <a:pt x="487" y="216"/>
                    </a:cubicBezTo>
                    <a:cubicBezTo>
                      <a:pt x="454" y="160"/>
                      <a:pt x="398" y="121"/>
                      <a:pt x="320" y="121"/>
                    </a:cubicBezTo>
                    <a:cubicBezTo>
                      <a:pt x="248" y="121"/>
                      <a:pt x="165" y="156"/>
                      <a:pt x="165" y="231"/>
                    </a:cubicBezTo>
                    <a:cubicBezTo>
                      <a:pt x="165" y="297"/>
                      <a:pt x="260" y="325"/>
                      <a:pt x="364" y="345"/>
                    </a:cubicBezTo>
                    <a:cubicBezTo>
                      <a:pt x="504" y="372"/>
                      <a:pt x="622" y="423"/>
                      <a:pt x="622" y="582"/>
                    </a:cubicBezTo>
                    <a:cubicBezTo>
                      <a:pt x="622" y="761"/>
                      <a:pt x="464" y="830"/>
                      <a:pt x="307" y="830"/>
                    </a:cubicBezTo>
                    <a:cubicBezTo>
                      <a:pt x="173" y="830"/>
                      <a:pt x="77" y="794"/>
                      <a:pt x="0" y="683"/>
                    </a:cubicBezTo>
                    <a:lnTo>
                      <a:pt x="104" y="60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p:cNvGrpSpPr/>
            <p:nvPr userDrawn="1"/>
          </p:nvGrpSpPr>
          <p:grpSpPr>
            <a:xfrm>
              <a:off x="628025" y="688994"/>
              <a:ext cx="866663" cy="719070"/>
              <a:chOff x="974020" y="5002762"/>
              <a:chExt cx="866663" cy="719070"/>
            </a:xfrm>
          </p:grpSpPr>
          <p:grpSp>
            <p:nvGrpSpPr>
              <p:cNvPr id="38" name="Group 37"/>
              <p:cNvGrpSpPr/>
              <p:nvPr userDrawn="1"/>
            </p:nvGrpSpPr>
            <p:grpSpPr>
              <a:xfrm>
                <a:off x="1190795" y="5002762"/>
                <a:ext cx="433317" cy="309549"/>
                <a:chOff x="1190795" y="5002762"/>
                <a:chExt cx="433317" cy="309549"/>
              </a:xfrm>
              <a:gradFill flip="none" rotWithShape="1">
                <a:gsLst>
                  <a:gs pos="5225">
                    <a:srgbClr val="E86D24"/>
                  </a:gs>
                  <a:gs pos="95000">
                    <a:srgbClr val="B63F36"/>
                  </a:gs>
                </a:gsLst>
                <a:lin ang="10800000" scaled="1"/>
                <a:tileRect/>
              </a:gradFill>
            </p:grpSpPr>
            <p:sp>
              <p:nvSpPr>
                <p:cNvPr id="43" name="Freeform 48"/>
                <p:cNvSpPr>
                  <a:spLocks/>
                </p:cNvSpPr>
                <p:nvPr userDrawn="1"/>
              </p:nvSpPr>
              <p:spPr bwMode="auto">
                <a:xfrm>
                  <a:off x="1335166" y="5220378"/>
                  <a:ext cx="144574" cy="91933"/>
                </a:xfrm>
                <a:custGeom>
                  <a:avLst/>
                  <a:gdLst>
                    <a:gd name="T0" fmla="*/ 0 w 703"/>
                    <a:gd name="T1" fmla="*/ 316 h 447"/>
                    <a:gd name="T2" fmla="*/ 0 w 703"/>
                    <a:gd name="T3" fmla="*/ 321 h 447"/>
                    <a:gd name="T4" fmla="*/ 0 w 703"/>
                    <a:gd name="T5" fmla="*/ 447 h 447"/>
                    <a:gd name="T6" fmla="*/ 12 w 703"/>
                    <a:gd name="T7" fmla="*/ 447 h 447"/>
                    <a:gd name="T8" fmla="*/ 358 w 703"/>
                    <a:gd name="T9" fmla="*/ 211 h 447"/>
                    <a:gd name="T10" fmla="*/ 691 w 703"/>
                    <a:gd name="T11" fmla="*/ 447 h 447"/>
                    <a:gd name="T12" fmla="*/ 703 w 703"/>
                    <a:gd name="T13" fmla="*/ 447 h 447"/>
                    <a:gd name="T14" fmla="*/ 703 w 703"/>
                    <a:gd name="T15" fmla="*/ 321 h 447"/>
                    <a:gd name="T16" fmla="*/ 358 w 703"/>
                    <a:gd name="T17" fmla="*/ 3 h 447"/>
                    <a:gd name="T18" fmla="*/ 0 w 703"/>
                    <a:gd name="T19" fmla="*/ 3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 h="447">
                      <a:moveTo>
                        <a:pt x="0" y="316"/>
                      </a:moveTo>
                      <a:cubicBezTo>
                        <a:pt x="0" y="318"/>
                        <a:pt x="0" y="319"/>
                        <a:pt x="0" y="321"/>
                      </a:cubicBezTo>
                      <a:cubicBezTo>
                        <a:pt x="0" y="447"/>
                        <a:pt x="0" y="447"/>
                        <a:pt x="0" y="447"/>
                      </a:cubicBezTo>
                      <a:cubicBezTo>
                        <a:pt x="12" y="447"/>
                        <a:pt x="12" y="447"/>
                        <a:pt x="12" y="447"/>
                      </a:cubicBezTo>
                      <a:cubicBezTo>
                        <a:pt x="53" y="309"/>
                        <a:pt x="193" y="208"/>
                        <a:pt x="358" y="211"/>
                      </a:cubicBezTo>
                      <a:cubicBezTo>
                        <a:pt x="518" y="213"/>
                        <a:pt x="651" y="313"/>
                        <a:pt x="691" y="447"/>
                      </a:cubicBezTo>
                      <a:cubicBezTo>
                        <a:pt x="703" y="447"/>
                        <a:pt x="703" y="447"/>
                        <a:pt x="703" y="447"/>
                      </a:cubicBezTo>
                      <a:cubicBezTo>
                        <a:pt x="703" y="321"/>
                        <a:pt x="703" y="321"/>
                        <a:pt x="703" y="321"/>
                      </a:cubicBezTo>
                      <a:cubicBezTo>
                        <a:pt x="703" y="148"/>
                        <a:pt x="549" y="6"/>
                        <a:pt x="358" y="3"/>
                      </a:cubicBezTo>
                      <a:cubicBezTo>
                        <a:pt x="164" y="0"/>
                        <a:pt x="4" y="140"/>
                        <a:pt x="0"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9"/>
                <p:cNvSpPr>
                  <a:spLocks/>
                </p:cNvSpPr>
                <p:nvPr userDrawn="1"/>
              </p:nvSpPr>
              <p:spPr bwMode="auto">
                <a:xfrm>
                  <a:off x="1262966" y="5111585"/>
                  <a:ext cx="288975" cy="158155"/>
                </a:xfrm>
                <a:custGeom>
                  <a:avLst/>
                  <a:gdLst>
                    <a:gd name="T0" fmla="*/ 1399 w 1405"/>
                    <a:gd name="T1" fmla="*/ 769 h 769"/>
                    <a:gd name="T2" fmla="*/ 1405 w 1405"/>
                    <a:gd name="T3" fmla="*/ 769 h 769"/>
                    <a:gd name="T4" fmla="*/ 1405 w 1405"/>
                    <a:gd name="T5" fmla="*/ 642 h 769"/>
                    <a:gd name="T6" fmla="*/ 715 w 1405"/>
                    <a:gd name="T7" fmla="*/ 6 h 769"/>
                    <a:gd name="T8" fmla="*/ 0 w 1405"/>
                    <a:gd name="T9" fmla="*/ 631 h 769"/>
                    <a:gd name="T10" fmla="*/ 0 w 1405"/>
                    <a:gd name="T11" fmla="*/ 643 h 769"/>
                    <a:gd name="T12" fmla="*/ 0 w 1405"/>
                    <a:gd name="T13" fmla="*/ 769 h 769"/>
                    <a:gd name="T14" fmla="*/ 6 w 1405"/>
                    <a:gd name="T15" fmla="*/ 769 h 769"/>
                    <a:gd name="T16" fmla="*/ 715 w 1405"/>
                    <a:gd name="T17" fmla="*/ 213 h 769"/>
                    <a:gd name="T18" fmla="*/ 1399 w 1405"/>
                    <a:gd name="T19"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5" h="769">
                      <a:moveTo>
                        <a:pt x="1399" y="769"/>
                      </a:moveTo>
                      <a:cubicBezTo>
                        <a:pt x="1405" y="769"/>
                        <a:pt x="1405" y="769"/>
                        <a:pt x="1405" y="769"/>
                      </a:cubicBezTo>
                      <a:cubicBezTo>
                        <a:pt x="1405" y="642"/>
                        <a:pt x="1405" y="642"/>
                        <a:pt x="1405" y="642"/>
                      </a:cubicBezTo>
                      <a:cubicBezTo>
                        <a:pt x="1405" y="296"/>
                        <a:pt x="1099" y="12"/>
                        <a:pt x="715" y="6"/>
                      </a:cubicBezTo>
                      <a:cubicBezTo>
                        <a:pt x="327" y="0"/>
                        <a:pt x="7" y="280"/>
                        <a:pt x="0" y="631"/>
                      </a:cubicBezTo>
                      <a:cubicBezTo>
                        <a:pt x="0" y="635"/>
                        <a:pt x="0" y="639"/>
                        <a:pt x="0" y="643"/>
                      </a:cubicBezTo>
                      <a:cubicBezTo>
                        <a:pt x="0" y="769"/>
                        <a:pt x="0" y="769"/>
                        <a:pt x="0" y="769"/>
                      </a:cubicBezTo>
                      <a:cubicBezTo>
                        <a:pt x="6" y="769"/>
                        <a:pt x="6" y="769"/>
                        <a:pt x="6" y="769"/>
                      </a:cubicBezTo>
                      <a:cubicBezTo>
                        <a:pt x="50" y="451"/>
                        <a:pt x="353" y="208"/>
                        <a:pt x="715" y="213"/>
                      </a:cubicBezTo>
                      <a:cubicBezTo>
                        <a:pt x="1068" y="219"/>
                        <a:pt x="1355" y="460"/>
                        <a:pt x="1399" y="7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0"/>
                <p:cNvSpPr>
                  <a:spLocks/>
                </p:cNvSpPr>
                <p:nvPr userDrawn="1"/>
              </p:nvSpPr>
              <p:spPr bwMode="auto">
                <a:xfrm>
                  <a:off x="1190795" y="5002762"/>
                  <a:ext cx="433317" cy="224204"/>
                </a:xfrm>
                <a:custGeom>
                  <a:avLst/>
                  <a:gdLst>
                    <a:gd name="T0" fmla="*/ 1072 w 2107"/>
                    <a:gd name="T1" fmla="*/ 217 h 1090"/>
                    <a:gd name="T2" fmla="*/ 2103 w 2107"/>
                    <a:gd name="T3" fmla="*/ 1090 h 1090"/>
                    <a:gd name="T4" fmla="*/ 2107 w 2107"/>
                    <a:gd name="T5" fmla="*/ 1090 h 1090"/>
                    <a:gd name="T6" fmla="*/ 2107 w 2107"/>
                    <a:gd name="T7" fmla="*/ 964 h 1090"/>
                    <a:gd name="T8" fmla="*/ 1072 w 2107"/>
                    <a:gd name="T9" fmla="*/ 9 h 1090"/>
                    <a:gd name="T10" fmla="*/ 0 w 2107"/>
                    <a:gd name="T11" fmla="*/ 948 h 1090"/>
                    <a:gd name="T12" fmla="*/ 0 w 2107"/>
                    <a:gd name="T13" fmla="*/ 965 h 1090"/>
                    <a:gd name="T14" fmla="*/ 0 w 2107"/>
                    <a:gd name="T15" fmla="*/ 1090 h 1090"/>
                    <a:gd name="T16" fmla="*/ 5 w 2107"/>
                    <a:gd name="T17" fmla="*/ 1090 h 1090"/>
                    <a:gd name="T18" fmla="*/ 1072 w 2107"/>
                    <a:gd name="T19" fmla="*/ 217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7" h="1090">
                      <a:moveTo>
                        <a:pt x="1072" y="217"/>
                      </a:moveTo>
                      <a:cubicBezTo>
                        <a:pt x="1617" y="225"/>
                        <a:pt x="2058" y="608"/>
                        <a:pt x="2103" y="1090"/>
                      </a:cubicBezTo>
                      <a:cubicBezTo>
                        <a:pt x="2107" y="1090"/>
                        <a:pt x="2107" y="1090"/>
                        <a:pt x="2107" y="1090"/>
                      </a:cubicBezTo>
                      <a:cubicBezTo>
                        <a:pt x="2107" y="964"/>
                        <a:pt x="2107" y="964"/>
                        <a:pt x="2107" y="964"/>
                      </a:cubicBezTo>
                      <a:cubicBezTo>
                        <a:pt x="2107" y="444"/>
                        <a:pt x="1648" y="19"/>
                        <a:pt x="1072" y="9"/>
                      </a:cubicBezTo>
                      <a:cubicBezTo>
                        <a:pt x="490" y="0"/>
                        <a:pt x="10" y="420"/>
                        <a:pt x="0" y="948"/>
                      </a:cubicBezTo>
                      <a:cubicBezTo>
                        <a:pt x="0" y="953"/>
                        <a:pt x="0" y="959"/>
                        <a:pt x="0" y="965"/>
                      </a:cubicBezTo>
                      <a:cubicBezTo>
                        <a:pt x="0" y="1090"/>
                        <a:pt x="0" y="1090"/>
                        <a:pt x="0" y="1090"/>
                      </a:cubicBezTo>
                      <a:cubicBezTo>
                        <a:pt x="5" y="1090"/>
                        <a:pt x="5" y="1090"/>
                        <a:pt x="5" y="1090"/>
                      </a:cubicBezTo>
                      <a:cubicBezTo>
                        <a:pt x="51" y="594"/>
                        <a:pt x="514" y="208"/>
                        <a:pt x="1072"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38"/>
              <p:cNvGrpSpPr/>
              <p:nvPr userDrawn="1"/>
            </p:nvGrpSpPr>
            <p:grpSpPr>
              <a:xfrm>
                <a:off x="974020" y="5217911"/>
                <a:ext cx="866663" cy="503921"/>
                <a:chOff x="974020" y="5217911"/>
                <a:chExt cx="866663" cy="503921"/>
              </a:xfrm>
              <a:gradFill>
                <a:gsLst>
                  <a:gs pos="5225">
                    <a:srgbClr val="E86D24"/>
                  </a:gs>
                  <a:gs pos="95000">
                    <a:srgbClr val="B63F36"/>
                  </a:gs>
                </a:gsLst>
                <a:lin ang="0" scaled="1"/>
              </a:gradFill>
            </p:grpSpPr>
            <p:sp>
              <p:nvSpPr>
                <p:cNvPr id="40" name="Freeform 70"/>
                <p:cNvSpPr>
                  <a:spLocks/>
                </p:cNvSpPr>
                <p:nvPr userDrawn="1"/>
              </p:nvSpPr>
              <p:spPr bwMode="auto">
                <a:xfrm>
                  <a:off x="974020" y="5303054"/>
                  <a:ext cx="866663" cy="418778"/>
                </a:xfrm>
                <a:custGeom>
                  <a:avLst/>
                  <a:gdLst>
                    <a:gd name="T0" fmla="*/ 4214 w 4214"/>
                    <a:gd name="T1" fmla="*/ 0 h 2036"/>
                    <a:gd name="T2" fmla="*/ 4212 w 4214"/>
                    <a:gd name="T3" fmla="*/ 0 h 2036"/>
                    <a:gd name="T4" fmla="*/ 2108 w 4214"/>
                    <a:gd name="T5" fmla="*/ 1829 h 2036"/>
                    <a:gd name="T6" fmla="*/ 2071 w 4214"/>
                    <a:gd name="T7" fmla="*/ 1829 h 2036"/>
                    <a:gd name="T8" fmla="*/ 3 w 4214"/>
                    <a:gd name="T9" fmla="*/ 0 h 2036"/>
                    <a:gd name="T10" fmla="*/ 0 w 4214"/>
                    <a:gd name="T11" fmla="*/ 0 h 2036"/>
                    <a:gd name="T12" fmla="*/ 0 w 4214"/>
                    <a:gd name="T13" fmla="*/ 127 h 2036"/>
                    <a:gd name="T14" fmla="*/ 2071 w 4214"/>
                    <a:gd name="T15" fmla="*/ 2036 h 2036"/>
                    <a:gd name="T16" fmla="*/ 2108 w 4214"/>
                    <a:gd name="T17" fmla="*/ 2036 h 2036"/>
                    <a:gd name="T18" fmla="*/ 4214 w 4214"/>
                    <a:gd name="T19" fmla="*/ 160 h 2036"/>
                    <a:gd name="T20" fmla="*/ 4214 w 4214"/>
                    <a:gd name="T21" fmla="*/ 0 h 2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4" h="2036">
                      <a:moveTo>
                        <a:pt x="4214" y="0"/>
                      </a:moveTo>
                      <a:cubicBezTo>
                        <a:pt x="4212" y="0"/>
                        <a:pt x="4212" y="0"/>
                        <a:pt x="4212" y="0"/>
                      </a:cubicBezTo>
                      <a:cubicBezTo>
                        <a:pt x="4165" y="1021"/>
                        <a:pt x="3237" y="1829"/>
                        <a:pt x="2108" y="1829"/>
                      </a:cubicBezTo>
                      <a:cubicBezTo>
                        <a:pt x="2096" y="1829"/>
                        <a:pt x="2083" y="1829"/>
                        <a:pt x="2071" y="1829"/>
                      </a:cubicBezTo>
                      <a:cubicBezTo>
                        <a:pt x="950" y="1811"/>
                        <a:pt x="48" y="1003"/>
                        <a:pt x="3" y="0"/>
                      </a:cubicBezTo>
                      <a:cubicBezTo>
                        <a:pt x="0" y="0"/>
                        <a:pt x="0" y="0"/>
                        <a:pt x="0" y="0"/>
                      </a:cubicBezTo>
                      <a:cubicBezTo>
                        <a:pt x="0" y="127"/>
                        <a:pt x="0" y="127"/>
                        <a:pt x="0" y="127"/>
                      </a:cubicBezTo>
                      <a:cubicBezTo>
                        <a:pt x="0" y="1167"/>
                        <a:pt x="920" y="2018"/>
                        <a:pt x="2071" y="2036"/>
                      </a:cubicBezTo>
                      <a:cubicBezTo>
                        <a:pt x="2083" y="2036"/>
                        <a:pt x="2096" y="2036"/>
                        <a:pt x="2108" y="2036"/>
                      </a:cubicBezTo>
                      <a:cubicBezTo>
                        <a:pt x="3255" y="2036"/>
                        <a:pt x="4194" y="1203"/>
                        <a:pt x="4214" y="160"/>
                      </a:cubicBezTo>
                      <a:cubicBezTo>
                        <a:pt x="4214" y="0"/>
                        <a:pt x="4214" y="0"/>
                        <a:pt x="42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1"/>
                <p:cNvSpPr>
                  <a:spLocks/>
                </p:cNvSpPr>
                <p:nvPr userDrawn="1"/>
              </p:nvSpPr>
              <p:spPr bwMode="auto">
                <a:xfrm>
                  <a:off x="1046220" y="5260483"/>
                  <a:ext cx="722263" cy="353166"/>
                </a:xfrm>
                <a:custGeom>
                  <a:avLst/>
                  <a:gdLst>
                    <a:gd name="T0" fmla="*/ 3512 w 3512"/>
                    <a:gd name="T1" fmla="*/ 0 h 1717"/>
                    <a:gd name="T2" fmla="*/ 3510 w 3512"/>
                    <a:gd name="T3" fmla="*/ 0 h 1717"/>
                    <a:gd name="T4" fmla="*/ 1757 w 3512"/>
                    <a:gd name="T5" fmla="*/ 1510 h 1717"/>
                    <a:gd name="T6" fmla="*/ 1726 w 3512"/>
                    <a:gd name="T7" fmla="*/ 1510 h 1717"/>
                    <a:gd name="T8" fmla="*/ 3 w 3512"/>
                    <a:gd name="T9" fmla="*/ 0 h 1717"/>
                    <a:gd name="T10" fmla="*/ 0 w 3512"/>
                    <a:gd name="T11" fmla="*/ 0 h 1717"/>
                    <a:gd name="T12" fmla="*/ 0 w 3512"/>
                    <a:gd name="T13" fmla="*/ 126 h 1717"/>
                    <a:gd name="T14" fmla="*/ 1726 w 3512"/>
                    <a:gd name="T15" fmla="*/ 1717 h 1717"/>
                    <a:gd name="T16" fmla="*/ 1757 w 3512"/>
                    <a:gd name="T17" fmla="*/ 1717 h 1717"/>
                    <a:gd name="T18" fmla="*/ 3512 w 3512"/>
                    <a:gd name="T19" fmla="*/ 154 h 1717"/>
                    <a:gd name="T20" fmla="*/ 3512 w 3512"/>
                    <a:gd name="T21" fmla="*/ 0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2" h="1717">
                      <a:moveTo>
                        <a:pt x="3512" y="0"/>
                      </a:moveTo>
                      <a:cubicBezTo>
                        <a:pt x="3510" y="0"/>
                        <a:pt x="3510" y="0"/>
                        <a:pt x="3510" y="0"/>
                      </a:cubicBezTo>
                      <a:cubicBezTo>
                        <a:pt x="3463" y="844"/>
                        <a:pt x="2693" y="1510"/>
                        <a:pt x="1757" y="1510"/>
                      </a:cubicBezTo>
                      <a:cubicBezTo>
                        <a:pt x="1747" y="1510"/>
                        <a:pt x="1736" y="1510"/>
                        <a:pt x="1726" y="1510"/>
                      </a:cubicBezTo>
                      <a:cubicBezTo>
                        <a:pt x="797" y="1495"/>
                        <a:pt x="49" y="829"/>
                        <a:pt x="3" y="0"/>
                      </a:cubicBezTo>
                      <a:cubicBezTo>
                        <a:pt x="0" y="0"/>
                        <a:pt x="0" y="0"/>
                        <a:pt x="0" y="0"/>
                      </a:cubicBezTo>
                      <a:cubicBezTo>
                        <a:pt x="0" y="126"/>
                        <a:pt x="0" y="126"/>
                        <a:pt x="0" y="126"/>
                      </a:cubicBezTo>
                      <a:cubicBezTo>
                        <a:pt x="0" y="992"/>
                        <a:pt x="767" y="1702"/>
                        <a:pt x="1726" y="1717"/>
                      </a:cubicBezTo>
                      <a:cubicBezTo>
                        <a:pt x="1736" y="1717"/>
                        <a:pt x="1747" y="1717"/>
                        <a:pt x="1757" y="1717"/>
                      </a:cubicBezTo>
                      <a:cubicBezTo>
                        <a:pt x="2713" y="1717"/>
                        <a:pt x="3495" y="1023"/>
                        <a:pt x="3512" y="154"/>
                      </a:cubicBezTo>
                      <a:cubicBezTo>
                        <a:pt x="3512" y="0"/>
                        <a:pt x="3512" y="0"/>
                        <a:pt x="35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2"/>
                <p:cNvSpPr>
                  <a:spLocks/>
                </p:cNvSpPr>
                <p:nvPr userDrawn="1"/>
              </p:nvSpPr>
              <p:spPr bwMode="auto">
                <a:xfrm>
                  <a:off x="1118594" y="5217911"/>
                  <a:ext cx="577717" cy="287756"/>
                </a:xfrm>
                <a:custGeom>
                  <a:avLst/>
                  <a:gdLst>
                    <a:gd name="T0" fmla="*/ 3 w 2809"/>
                    <a:gd name="T1" fmla="*/ 0 h 1399"/>
                    <a:gd name="T2" fmla="*/ 0 w 2809"/>
                    <a:gd name="T3" fmla="*/ 0 h 1399"/>
                    <a:gd name="T4" fmla="*/ 0 w 2809"/>
                    <a:gd name="T5" fmla="*/ 126 h 1399"/>
                    <a:gd name="T6" fmla="*/ 1380 w 2809"/>
                    <a:gd name="T7" fmla="*/ 1398 h 1399"/>
                    <a:gd name="T8" fmla="*/ 1405 w 2809"/>
                    <a:gd name="T9" fmla="*/ 1399 h 1399"/>
                    <a:gd name="T10" fmla="*/ 2809 w 2809"/>
                    <a:gd name="T11" fmla="*/ 148 h 1399"/>
                    <a:gd name="T12" fmla="*/ 2809 w 2809"/>
                    <a:gd name="T13" fmla="*/ 0 h 1399"/>
                    <a:gd name="T14" fmla="*/ 2806 w 2809"/>
                    <a:gd name="T15" fmla="*/ 0 h 1399"/>
                    <a:gd name="T16" fmla="*/ 1405 w 2809"/>
                    <a:gd name="T17" fmla="*/ 1191 h 1399"/>
                    <a:gd name="T18" fmla="*/ 1380 w 2809"/>
                    <a:gd name="T19" fmla="*/ 1191 h 1399"/>
                    <a:gd name="T20" fmla="*/ 3 w 2809"/>
                    <a:gd name="T21"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9" h="1399">
                      <a:moveTo>
                        <a:pt x="3" y="0"/>
                      </a:moveTo>
                      <a:cubicBezTo>
                        <a:pt x="0" y="0"/>
                        <a:pt x="0" y="0"/>
                        <a:pt x="0" y="0"/>
                      </a:cubicBezTo>
                      <a:cubicBezTo>
                        <a:pt x="0" y="126"/>
                        <a:pt x="0" y="126"/>
                        <a:pt x="0" y="126"/>
                      </a:cubicBezTo>
                      <a:cubicBezTo>
                        <a:pt x="0" y="819"/>
                        <a:pt x="613" y="1386"/>
                        <a:pt x="1380" y="1398"/>
                      </a:cubicBezTo>
                      <a:cubicBezTo>
                        <a:pt x="1388" y="1398"/>
                        <a:pt x="1397" y="1399"/>
                        <a:pt x="1405" y="1399"/>
                      </a:cubicBezTo>
                      <a:cubicBezTo>
                        <a:pt x="2169" y="1399"/>
                        <a:pt x="2795" y="843"/>
                        <a:pt x="2809" y="148"/>
                      </a:cubicBezTo>
                      <a:cubicBezTo>
                        <a:pt x="2809" y="0"/>
                        <a:pt x="2809" y="0"/>
                        <a:pt x="2809" y="0"/>
                      </a:cubicBezTo>
                      <a:cubicBezTo>
                        <a:pt x="2806" y="0"/>
                        <a:pt x="2806" y="0"/>
                        <a:pt x="2806" y="0"/>
                      </a:cubicBezTo>
                      <a:cubicBezTo>
                        <a:pt x="2759" y="667"/>
                        <a:pt x="2147" y="1191"/>
                        <a:pt x="1405" y="1191"/>
                      </a:cubicBezTo>
                      <a:cubicBezTo>
                        <a:pt x="1397" y="1191"/>
                        <a:pt x="1388" y="1191"/>
                        <a:pt x="1380" y="1191"/>
                      </a:cubicBezTo>
                      <a:cubicBezTo>
                        <a:pt x="643" y="1179"/>
                        <a:pt x="49" y="655"/>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5" name="Straight Connector 4"/>
          <p:cNvCxnSpPr/>
          <p:nvPr userDrawn="1"/>
        </p:nvCxnSpPr>
        <p:spPr>
          <a:xfrm>
            <a:off x="0" y="3429000"/>
            <a:ext cx="1219364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Text Placeholder 2"/>
          <p:cNvSpPr>
            <a:spLocks noGrp="1"/>
          </p:cNvSpPr>
          <p:nvPr>
            <p:ph type="body" idx="14"/>
          </p:nvPr>
        </p:nvSpPr>
        <p:spPr>
          <a:xfrm>
            <a:off x="368205" y="159654"/>
            <a:ext cx="11452414" cy="215444"/>
          </a:xfrm>
        </p:spPr>
        <p:txBody>
          <a:bodyPr wrap="square" anchor="t">
            <a:spAutoFit/>
          </a:bodyPr>
          <a:lstStyle>
            <a:lvl1pPr marL="0" indent="0" algn="r">
              <a:lnSpc>
                <a:spcPct val="100000"/>
              </a:lnSpc>
              <a:spcBef>
                <a:spcPts val="600"/>
              </a:spcBef>
              <a:buNone/>
              <a:defRPr sz="800" b="1" cap="all" spc="100"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93679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8205" y="1511300"/>
            <a:ext cx="11452417"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3CF11-2ACD-46FE-AEE3-0EAAC376403D}" type="slidenum">
              <a:rPr lang="en-US" smtClean="0"/>
              <a:t>‹#›</a:t>
            </a:fld>
            <a:endParaRPr lang="en-US"/>
          </a:p>
        </p:txBody>
      </p:sp>
      <p:sp>
        <p:nvSpPr>
          <p:cNvPr id="7" name="Text Placeholder 2"/>
          <p:cNvSpPr>
            <a:spLocks noGrp="1"/>
          </p:cNvSpPr>
          <p:nvPr>
            <p:ph type="body" idx="13"/>
          </p:nvPr>
        </p:nvSpPr>
        <p:spPr>
          <a:xfrm>
            <a:off x="368206" y="1075090"/>
            <a:ext cx="11452414" cy="304699"/>
          </a:xfrm>
        </p:spPr>
        <p:txBody>
          <a:bodyPr wrap="square" anchor="t">
            <a:spAutoFit/>
          </a:bodyPr>
          <a:lstStyle>
            <a:lvl1pPr marL="0" indent="0">
              <a:lnSpc>
                <a:spcPct val="120000"/>
              </a:lnSpc>
              <a:spcBef>
                <a:spcPts val="600"/>
              </a:spcBef>
              <a:buNone/>
              <a:defRPr sz="115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p:cNvSpPr>
            <a:spLocks noGrp="1"/>
          </p:cNvSpPr>
          <p:nvPr>
            <p:ph type="body" idx="14"/>
          </p:nvPr>
        </p:nvSpPr>
        <p:spPr>
          <a:xfrm>
            <a:off x="368205" y="159654"/>
            <a:ext cx="11452414" cy="215444"/>
          </a:xfrm>
        </p:spPr>
        <p:txBody>
          <a:bodyPr wrap="square" anchor="t">
            <a:spAutoFit/>
          </a:bodyPr>
          <a:lstStyle>
            <a:lvl1pPr marL="0" indent="0" algn="r">
              <a:lnSpc>
                <a:spcPct val="100000"/>
              </a:lnSpc>
              <a:spcBef>
                <a:spcPts val="600"/>
              </a:spcBef>
              <a:buNone/>
              <a:defRPr sz="800" b="1" cap="all" spc="10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151316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0/5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
            <a:ext cx="12188825" cy="1564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3CF11-2ACD-46FE-AEE3-0EAAC376403D}" type="slidenum">
              <a:rPr lang="en-US" smtClean="0"/>
              <a:t>‹#›</a:t>
            </a:fld>
            <a:endParaRPr lang="en-US"/>
          </a:p>
        </p:txBody>
      </p:sp>
      <p:sp>
        <p:nvSpPr>
          <p:cNvPr id="11" name="Text Placeholder 2"/>
          <p:cNvSpPr>
            <a:spLocks noGrp="1"/>
          </p:cNvSpPr>
          <p:nvPr>
            <p:ph type="body" idx="15"/>
          </p:nvPr>
        </p:nvSpPr>
        <p:spPr>
          <a:xfrm>
            <a:off x="368111" y="159654"/>
            <a:ext cx="11452414"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159727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0/50">
    <p:spTree>
      <p:nvGrpSpPr>
        <p:cNvPr id="1" name=""/>
        <p:cNvGrpSpPr/>
        <p:nvPr/>
      </p:nvGrpSpPr>
      <p:grpSpPr>
        <a:xfrm>
          <a:off x="0" y="0"/>
          <a:ext cx="0" cy="0"/>
          <a:chOff x="0" y="0"/>
          <a:chExt cx="0" cy="0"/>
        </a:xfrm>
      </p:grpSpPr>
      <p:sp>
        <p:nvSpPr>
          <p:cNvPr id="4" name="Rectangle 3"/>
          <p:cNvSpPr/>
          <p:nvPr userDrawn="1"/>
        </p:nvSpPr>
        <p:spPr>
          <a:xfrm>
            <a:off x="0" y="1"/>
            <a:ext cx="12188825" cy="1564104"/>
          </a:xfrm>
          <a:prstGeom prst="rect">
            <a:avLst/>
          </a:prstGeom>
          <a:solidFill>
            <a:srgbClr val="EA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3CF11-2ACD-46FE-AEE3-0EAAC376403D}" type="slidenum">
              <a:rPr lang="en-US" smtClean="0"/>
              <a:t>‹#›</a:t>
            </a:fld>
            <a:endParaRPr lang="en-US"/>
          </a:p>
        </p:txBody>
      </p:sp>
      <p:sp>
        <p:nvSpPr>
          <p:cNvPr id="11" name="Text Placeholder 2"/>
          <p:cNvSpPr>
            <a:spLocks noGrp="1"/>
          </p:cNvSpPr>
          <p:nvPr>
            <p:ph type="body" idx="15"/>
          </p:nvPr>
        </p:nvSpPr>
        <p:spPr>
          <a:xfrm>
            <a:off x="368111" y="159654"/>
            <a:ext cx="11452414"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404196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8206" y="1511300"/>
            <a:ext cx="3607892"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3CF11-2ACD-46FE-AEE3-0EAAC376403D}" type="slidenum">
              <a:rPr lang="en-US" smtClean="0"/>
              <a:t>‹#›</a:t>
            </a:fld>
            <a:endParaRPr lang="en-US"/>
          </a:p>
        </p:txBody>
      </p:sp>
      <p:sp>
        <p:nvSpPr>
          <p:cNvPr id="7" name="Text Placeholder 2"/>
          <p:cNvSpPr>
            <a:spLocks noGrp="1"/>
          </p:cNvSpPr>
          <p:nvPr>
            <p:ph type="body" idx="13"/>
          </p:nvPr>
        </p:nvSpPr>
        <p:spPr>
          <a:xfrm>
            <a:off x="368206" y="1067395"/>
            <a:ext cx="11452414" cy="313932"/>
          </a:xfrm>
        </p:spPr>
        <p:txBody>
          <a:bodyPr wrap="square" anchor="t">
            <a:spAutoFit/>
          </a:bodyPr>
          <a:lstStyle>
            <a:lvl1pPr marL="0" indent="0">
              <a:lnSpc>
                <a:spcPct val="120000"/>
              </a:lnSpc>
              <a:spcBef>
                <a:spcPts val="600"/>
              </a:spcBef>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2"/>
          <p:cNvSpPr>
            <a:spLocks noGrp="1"/>
          </p:cNvSpPr>
          <p:nvPr>
            <p:ph idx="14"/>
          </p:nvPr>
        </p:nvSpPr>
        <p:spPr>
          <a:xfrm>
            <a:off x="4291408" y="1511300"/>
            <a:ext cx="3607892"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5"/>
          </p:nvPr>
        </p:nvSpPr>
        <p:spPr>
          <a:xfrm>
            <a:off x="8212729" y="1511300"/>
            <a:ext cx="3607892"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6"/>
          </p:nvPr>
        </p:nvSpPr>
        <p:spPr>
          <a:xfrm>
            <a:off x="368111" y="159654"/>
            <a:ext cx="11452414"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425899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8205" y="1511300"/>
            <a:ext cx="2681542"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3CF11-2ACD-46FE-AEE3-0EAAC376403D}" type="slidenum">
              <a:rPr lang="en-US" smtClean="0"/>
              <a:t>‹#›</a:t>
            </a:fld>
            <a:endParaRPr lang="en-US"/>
          </a:p>
        </p:txBody>
      </p:sp>
      <p:sp>
        <p:nvSpPr>
          <p:cNvPr id="7" name="Text Placeholder 2"/>
          <p:cNvSpPr>
            <a:spLocks noGrp="1"/>
          </p:cNvSpPr>
          <p:nvPr>
            <p:ph type="body" idx="13"/>
          </p:nvPr>
        </p:nvSpPr>
        <p:spPr>
          <a:xfrm>
            <a:off x="368206" y="1067395"/>
            <a:ext cx="11452414" cy="276999"/>
          </a:xfrm>
        </p:spPr>
        <p:txBody>
          <a:bodyPr wrap="square" anchor="t">
            <a:spAutoFit/>
          </a:bodyPr>
          <a:lstStyle>
            <a:lvl1pPr marL="0" indent="0">
              <a:lnSpc>
                <a:spcPct val="100000"/>
              </a:lnSpc>
              <a:spcBef>
                <a:spcPts val="600"/>
              </a:spcBef>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2"/>
          <p:cNvSpPr>
            <a:spLocks noGrp="1"/>
          </p:cNvSpPr>
          <p:nvPr>
            <p:ph idx="14"/>
          </p:nvPr>
        </p:nvSpPr>
        <p:spPr>
          <a:xfrm>
            <a:off x="3290375" y="1511300"/>
            <a:ext cx="2681542"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5"/>
          </p:nvPr>
        </p:nvSpPr>
        <p:spPr>
          <a:xfrm>
            <a:off x="6212543" y="1511300"/>
            <a:ext cx="2681542"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6"/>
          </p:nvPr>
        </p:nvSpPr>
        <p:spPr>
          <a:xfrm>
            <a:off x="9134711" y="1511300"/>
            <a:ext cx="2681542"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7"/>
          </p:nvPr>
        </p:nvSpPr>
        <p:spPr>
          <a:xfrm>
            <a:off x="368300" y="159654"/>
            <a:ext cx="11452414"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31414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8206" y="1511300"/>
            <a:ext cx="2145233"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3CF11-2ACD-46FE-AEE3-0EAAC376403D}" type="slidenum">
              <a:rPr lang="en-US" smtClean="0"/>
              <a:t>‹#›</a:t>
            </a:fld>
            <a:endParaRPr lang="en-US"/>
          </a:p>
        </p:txBody>
      </p:sp>
      <p:sp>
        <p:nvSpPr>
          <p:cNvPr id="7" name="Text Placeholder 2"/>
          <p:cNvSpPr>
            <a:spLocks noGrp="1"/>
          </p:cNvSpPr>
          <p:nvPr>
            <p:ph type="body" idx="13"/>
          </p:nvPr>
        </p:nvSpPr>
        <p:spPr>
          <a:xfrm>
            <a:off x="368206" y="1067395"/>
            <a:ext cx="11452414" cy="313932"/>
          </a:xfrm>
        </p:spPr>
        <p:txBody>
          <a:bodyPr wrap="square" anchor="t">
            <a:spAutoFit/>
          </a:bodyPr>
          <a:lstStyle>
            <a:lvl1pPr marL="0" indent="0">
              <a:lnSpc>
                <a:spcPct val="120000"/>
              </a:lnSpc>
              <a:spcBef>
                <a:spcPts val="600"/>
              </a:spcBef>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2"/>
          <p:cNvSpPr>
            <a:spLocks noGrp="1"/>
          </p:cNvSpPr>
          <p:nvPr>
            <p:ph idx="14"/>
          </p:nvPr>
        </p:nvSpPr>
        <p:spPr>
          <a:xfrm>
            <a:off x="2696335" y="1511300"/>
            <a:ext cx="2145233"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5"/>
          </p:nvPr>
        </p:nvSpPr>
        <p:spPr>
          <a:xfrm>
            <a:off x="5024465" y="1511300"/>
            <a:ext cx="2145233"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6"/>
          </p:nvPr>
        </p:nvSpPr>
        <p:spPr>
          <a:xfrm>
            <a:off x="7352593" y="1511300"/>
            <a:ext cx="2145233"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17"/>
          </p:nvPr>
        </p:nvSpPr>
        <p:spPr>
          <a:xfrm>
            <a:off x="9662489" y="1511300"/>
            <a:ext cx="2145233"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p:cNvSpPr>
            <a:spLocks noGrp="1"/>
          </p:cNvSpPr>
          <p:nvPr>
            <p:ph type="body" idx="18"/>
          </p:nvPr>
        </p:nvSpPr>
        <p:spPr>
          <a:xfrm>
            <a:off x="368111" y="159654"/>
            <a:ext cx="11452414"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271239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8206" y="1511300"/>
            <a:ext cx="1779568"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3CF11-2ACD-46FE-AEE3-0EAAC376403D}" type="slidenum">
              <a:rPr lang="en-US" smtClean="0"/>
              <a:t>‹#›</a:t>
            </a:fld>
            <a:endParaRPr lang="en-US"/>
          </a:p>
        </p:txBody>
      </p:sp>
      <p:sp>
        <p:nvSpPr>
          <p:cNvPr id="7" name="Text Placeholder 2"/>
          <p:cNvSpPr>
            <a:spLocks noGrp="1"/>
          </p:cNvSpPr>
          <p:nvPr>
            <p:ph type="body" idx="13"/>
          </p:nvPr>
        </p:nvSpPr>
        <p:spPr>
          <a:xfrm>
            <a:off x="368206" y="1067395"/>
            <a:ext cx="11452414" cy="313932"/>
          </a:xfrm>
        </p:spPr>
        <p:txBody>
          <a:bodyPr wrap="square" anchor="t">
            <a:spAutoFit/>
          </a:bodyPr>
          <a:lstStyle>
            <a:lvl1pPr marL="0" indent="0">
              <a:lnSpc>
                <a:spcPct val="120000"/>
              </a:lnSpc>
              <a:spcBef>
                <a:spcPts val="600"/>
              </a:spcBef>
              <a:buNone/>
              <a:defRPr sz="1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2"/>
          <p:cNvSpPr>
            <a:spLocks noGrp="1"/>
          </p:cNvSpPr>
          <p:nvPr>
            <p:ph idx="14"/>
          </p:nvPr>
        </p:nvSpPr>
        <p:spPr>
          <a:xfrm>
            <a:off x="2303014" y="1511300"/>
            <a:ext cx="1779568"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5"/>
          </p:nvPr>
        </p:nvSpPr>
        <p:spPr>
          <a:xfrm>
            <a:off x="4237822" y="1511300"/>
            <a:ext cx="1779568"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6"/>
          </p:nvPr>
        </p:nvSpPr>
        <p:spPr>
          <a:xfrm>
            <a:off x="6172630" y="1511300"/>
            <a:ext cx="1779568"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17"/>
          </p:nvPr>
        </p:nvSpPr>
        <p:spPr>
          <a:xfrm>
            <a:off x="8107436" y="1511300"/>
            <a:ext cx="1779568"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18"/>
          </p:nvPr>
        </p:nvSpPr>
        <p:spPr>
          <a:xfrm>
            <a:off x="10041053" y="1511300"/>
            <a:ext cx="1779568" cy="4645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p:cNvSpPr>
            <a:spLocks noGrp="1"/>
          </p:cNvSpPr>
          <p:nvPr>
            <p:ph type="body" idx="19"/>
          </p:nvPr>
        </p:nvSpPr>
        <p:spPr>
          <a:xfrm>
            <a:off x="368300" y="159654"/>
            <a:ext cx="11452414" cy="215444"/>
          </a:xfrm>
        </p:spPr>
        <p:txBody>
          <a:bodyPr vert="horz" wrap="square" lIns="0" tIns="45720" rIns="0" bIns="45720" rtlCol="0" anchor="t">
            <a:spAutoFit/>
          </a:bodyPr>
          <a:lstStyle>
            <a:lvl1pPr algn="r">
              <a:defRPr lang="en-US" sz="800" b="1" cap="all" spc="100" baseline="0" dirty="0" smtClean="0">
                <a:solidFill>
                  <a:schemeClr val="accent2"/>
                </a:solidFill>
              </a:defRPr>
            </a:lvl1pPr>
          </a:lstStyle>
          <a:p>
            <a:pPr lvl="0" algn="r">
              <a:lnSpc>
                <a:spcPct val="100000"/>
              </a:lnSpc>
              <a:spcBef>
                <a:spcPts val="600"/>
              </a:spcBef>
            </a:pPr>
            <a:r>
              <a:rPr lang="en-US" dirty="0"/>
              <a:t>Click to edit Master text styles</a:t>
            </a:r>
          </a:p>
        </p:txBody>
      </p:sp>
    </p:spTree>
    <p:extLst>
      <p:ext uri="{BB962C8B-B14F-4D97-AF65-F5344CB8AC3E}">
        <p14:creationId xmlns:p14="http://schemas.microsoft.com/office/powerpoint/2010/main" val="209314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534298"/>
            <a:ext cx="11452417" cy="538609"/>
          </a:xfrm>
          <a:prstGeom prst="rect">
            <a:avLst/>
          </a:prstGeom>
        </p:spPr>
        <p:txBody>
          <a:bodyPr vert="horz" wrap="square" lIns="0" tIns="45720" rIns="0" bIns="45720" rtlCol="0" anchor="t">
            <a:spAutoFit/>
          </a:bodyPr>
          <a:lstStyle/>
          <a:p>
            <a:r>
              <a:rPr lang="en-US" dirty="0"/>
              <a:t>Click to edit Master title style</a:t>
            </a:r>
          </a:p>
        </p:txBody>
      </p:sp>
      <p:sp>
        <p:nvSpPr>
          <p:cNvPr id="3" name="Text Placeholder 2"/>
          <p:cNvSpPr>
            <a:spLocks noGrp="1"/>
          </p:cNvSpPr>
          <p:nvPr>
            <p:ph type="body" idx="1"/>
          </p:nvPr>
        </p:nvSpPr>
        <p:spPr>
          <a:xfrm>
            <a:off x="368205" y="1511300"/>
            <a:ext cx="11452417" cy="4645026"/>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107" y="6421476"/>
            <a:ext cx="11452417" cy="189283"/>
          </a:xfrm>
          <a:prstGeom prst="rect">
            <a:avLst/>
          </a:prstGeom>
        </p:spPr>
        <p:txBody>
          <a:bodyPr vert="horz" wrap="square" lIns="0" tIns="45720" rIns="0" bIns="45720" rtlCol="0" anchor="b" anchorCtr="0">
            <a:spAutoFit/>
          </a:bodyPr>
          <a:lstStyle>
            <a:lvl1pPr algn="l">
              <a:lnSpc>
                <a:spcPct val="90000"/>
              </a:lnSpc>
              <a:spcBef>
                <a:spcPts val="200"/>
              </a:spcBef>
              <a:defRPr sz="700">
                <a:solidFill>
                  <a:srgbClr val="000000"/>
                </a:solidFill>
              </a:defRPr>
            </a:lvl1pPr>
          </a:lstStyle>
          <a:p>
            <a:endParaRPr lang="en-US" dirty="0"/>
          </a:p>
        </p:txBody>
      </p:sp>
      <p:sp>
        <p:nvSpPr>
          <p:cNvPr id="6" name="Slide Number Placeholder 5"/>
          <p:cNvSpPr>
            <a:spLocks noGrp="1"/>
          </p:cNvSpPr>
          <p:nvPr>
            <p:ph type="sldNum" sz="quarter" idx="4"/>
          </p:nvPr>
        </p:nvSpPr>
        <p:spPr>
          <a:xfrm>
            <a:off x="11049337" y="6569011"/>
            <a:ext cx="771284" cy="236649"/>
          </a:xfrm>
          <a:prstGeom prst="rect">
            <a:avLst/>
          </a:prstGeom>
        </p:spPr>
        <p:txBody>
          <a:bodyPr vert="horz" lIns="0" tIns="45720" rIns="0" bIns="45720" rtlCol="0" anchor="ctr"/>
          <a:lstStyle>
            <a:lvl1pPr algn="r">
              <a:defRPr sz="1000">
                <a:solidFill>
                  <a:schemeClr val="tx1"/>
                </a:solidFill>
              </a:defRPr>
            </a:lvl1pPr>
          </a:lstStyle>
          <a:p>
            <a:fld id="{C213CF11-2ACD-46FE-AEE3-0EAAC376403D}" type="slidenum">
              <a:rPr lang="en-US" smtClean="0"/>
              <a:pPr/>
              <a:t>‹#›</a:t>
            </a:fld>
            <a:endParaRPr lang="en-US" dirty="0"/>
          </a:p>
        </p:txBody>
      </p:sp>
      <p:cxnSp>
        <p:nvCxnSpPr>
          <p:cNvPr id="10" name="Straight Connector 9"/>
          <p:cNvCxnSpPr/>
          <p:nvPr/>
        </p:nvCxnSpPr>
        <p:spPr>
          <a:xfrm>
            <a:off x="368203" y="435197"/>
            <a:ext cx="11452321" cy="0"/>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4" name="Google Shape;8;p1"/>
          <p:cNvPicPr preferRelativeResize="0"/>
          <p:nvPr userDrawn="1"/>
        </p:nvPicPr>
        <p:blipFill rotWithShape="1">
          <a:blip r:embed="rId13">
            <a:alphaModFix/>
          </a:blip>
          <a:srcRect t="1171" b="1181"/>
          <a:stretch/>
        </p:blipFill>
        <p:spPr>
          <a:xfrm>
            <a:off x="9900668" y="6566084"/>
            <a:ext cx="694944" cy="89350"/>
          </a:xfrm>
          <a:prstGeom prst="rect">
            <a:avLst/>
          </a:prstGeom>
          <a:noFill/>
          <a:ln>
            <a:noFill/>
          </a:ln>
        </p:spPr>
      </p:pic>
      <p:sp>
        <p:nvSpPr>
          <p:cNvPr id="58" name="Rectangle 57"/>
          <p:cNvSpPr>
            <a:spLocks noChangeAspect="1"/>
          </p:cNvSpPr>
          <p:nvPr userDrawn="1"/>
        </p:nvSpPr>
        <p:spPr>
          <a:xfrm>
            <a:off x="10659618" y="6519672"/>
            <a:ext cx="726141" cy="274320"/>
          </a:xfrm>
          <a:prstGeom prst="rect">
            <a:avLst/>
          </a:prstGeom>
          <a:blipFill dpi="0" rotWithShape="1">
            <a:blip r:embed="rId14">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30259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60" r:id="rId5"/>
    <p:sldLayoutId id="2147483654" r:id="rId6"/>
    <p:sldLayoutId id="2147483655" r:id="rId7"/>
    <p:sldLayoutId id="2147483656" r:id="rId8"/>
    <p:sldLayoutId id="2147483657" r:id="rId9"/>
    <p:sldLayoutId id="2147483658" r:id="rId10"/>
    <p:sldLayoutId id="2147483651" r:id="rId11"/>
  </p:sldLayoutIdLst>
  <p:hf hdr="0" dt="0"/>
  <p:txStyles>
    <p:titleStyle>
      <a:lvl1pPr algn="l" defTabSz="914400" rtl="0" eaLnBrk="1" latinLnBrk="0" hangingPunct="1">
        <a:spcBef>
          <a:spcPct val="0"/>
        </a:spcBef>
        <a:buNone/>
        <a:defRPr sz="2900" kern="1200">
          <a:solidFill>
            <a:schemeClr val="accent1"/>
          </a:solidFill>
          <a:latin typeface="+mj-lt"/>
          <a:ea typeface="+mj-ea"/>
          <a:cs typeface="+mj-cs"/>
        </a:defRPr>
      </a:lvl1pPr>
    </p:titleStyle>
    <p:bodyStyle>
      <a:lvl1pPr marL="0" indent="0" algn="l" defTabSz="914400" rtl="0" eaLnBrk="1" latinLnBrk="0" hangingPunct="1">
        <a:lnSpc>
          <a:spcPct val="120000"/>
        </a:lnSpc>
        <a:spcBef>
          <a:spcPts val="1600"/>
        </a:spcBef>
        <a:buFont typeface="Arial" panose="020B0604020202020204" pitchFamily="34" charset="0"/>
        <a:buNone/>
        <a:defRPr sz="1300" kern="1200">
          <a:solidFill>
            <a:schemeClr val="accent3"/>
          </a:solidFill>
          <a:latin typeface="+mn-lt"/>
          <a:ea typeface="+mn-ea"/>
          <a:cs typeface="+mn-cs"/>
        </a:defRPr>
      </a:lvl1pPr>
      <a:lvl2pPr marL="0" indent="0" algn="l" defTabSz="914400" rtl="0" eaLnBrk="1" latinLnBrk="0" hangingPunct="1">
        <a:lnSpc>
          <a:spcPct val="120000"/>
        </a:lnSpc>
        <a:spcBef>
          <a:spcPts val="600"/>
        </a:spcBef>
        <a:buFont typeface="Wingdings" panose="05000000000000000000" pitchFamily="2" charset="2"/>
        <a:buNone/>
        <a:defRPr sz="900" kern="1200">
          <a:solidFill>
            <a:schemeClr val="tx1"/>
          </a:solidFill>
          <a:latin typeface="+mn-lt"/>
          <a:ea typeface="+mn-ea"/>
          <a:cs typeface="+mn-cs"/>
        </a:defRPr>
      </a:lvl2pPr>
      <a:lvl3pPr marL="173038" indent="-173038" algn="l" defTabSz="914400" rtl="0" eaLnBrk="1" latinLnBrk="0" hangingPunct="1">
        <a:lnSpc>
          <a:spcPct val="120000"/>
        </a:lnSpc>
        <a:spcBef>
          <a:spcPts val="200"/>
        </a:spcBef>
        <a:buClr>
          <a:schemeClr val="accent1"/>
        </a:buClr>
        <a:buFont typeface="Arial" panose="020B0604020202020204" pitchFamily="34" charset="0"/>
        <a:buChar char="•"/>
        <a:defRPr sz="900" kern="1200">
          <a:solidFill>
            <a:schemeClr val="tx1"/>
          </a:solidFill>
          <a:latin typeface="+mn-lt"/>
          <a:ea typeface="+mn-ea"/>
          <a:cs typeface="+mn-cs"/>
        </a:defRPr>
      </a:lvl3pPr>
      <a:lvl4pPr marL="287338" indent="-114300" algn="l" defTabSz="914400" rtl="0" eaLnBrk="1" latinLnBrk="0" hangingPunct="1">
        <a:lnSpc>
          <a:spcPct val="120000"/>
        </a:lnSpc>
        <a:spcBef>
          <a:spcPts val="0"/>
        </a:spcBef>
        <a:buClr>
          <a:schemeClr val="accent1"/>
        </a:buClr>
        <a:buFont typeface="Symbol" panose="05050102010706020507" pitchFamily="18" charset="2"/>
        <a:buChar char="-"/>
        <a:defRPr sz="900" kern="1200">
          <a:solidFill>
            <a:schemeClr val="tx1"/>
          </a:solidFill>
          <a:latin typeface="+mn-lt"/>
          <a:ea typeface="+mn-ea"/>
          <a:cs typeface="+mn-cs"/>
        </a:defRPr>
      </a:lvl4pPr>
      <a:lvl5pPr marL="401638" indent="-114300" algn="l" defTabSz="914400" rtl="0" eaLnBrk="1" latinLnBrk="0" hangingPunct="1">
        <a:lnSpc>
          <a:spcPct val="120000"/>
        </a:lnSpc>
        <a:spcBef>
          <a:spcPts val="0"/>
        </a:spcBef>
        <a:buClr>
          <a:schemeClr val="accent1"/>
        </a:buClr>
        <a:buFont typeface="Symbol" panose="05050102010706020507" pitchFamily="18" charset="2"/>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nytimes.com/2023/08/24/climate/steel-is-getting-cleaner.html#:~:text=Electric%20arc%20furnaces%2C%20which%20use,study%20by%20Global%20Energy%20Monitor"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025" y="3770054"/>
            <a:ext cx="11031311" cy="492443"/>
          </a:xfrm>
        </p:spPr>
        <p:txBody>
          <a:bodyPr/>
          <a:lstStyle/>
          <a:p>
            <a:r>
              <a:rPr lang="en-US" sz="2600" dirty="0"/>
              <a:t>Can Financial Engineering Help Save the Planet?</a:t>
            </a:r>
          </a:p>
        </p:txBody>
      </p:sp>
      <p:sp>
        <p:nvSpPr>
          <p:cNvPr id="3" name="Subtitle 2"/>
          <p:cNvSpPr>
            <a:spLocks noGrp="1"/>
          </p:cNvSpPr>
          <p:nvPr>
            <p:ph type="subTitle" idx="1"/>
          </p:nvPr>
        </p:nvSpPr>
        <p:spPr>
          <a:xfrm>
            <a:off x="628025" y="4291123"/>
            <a:ext cx="11031311" cy="1139799"/>
          </a:xfrm>
        </p:spPr>
        <p:txBody>
          <a:bodyPr/>
          <a:lstStyle/>
          <a:p>
            <a:r>
              <a:rPr lang="en-US" dirty="0"/>
              <a:t>Carbon Linked Bonds Overview</a:t>
            </a:r>
          </a:p>
          <a:p>
            <a:r>
              <a:rPr lang="en-US" dirty="0"/>
              <a:t>EDHEC</a:t>
            </a:r>
          </a:p>
          <a:p>
            <a:r>
              <a:rPr lang="en-US" dirty="0">
                <a:solidFill>
                  <a:schemeClr val="accent2"/>
                </a:solidFill>
              </a:rPr>
              <a:t>February 27 2023</a:t>
            </a:r>
          </a:p>
        </p:txBody>
      </p:sp>
      <p:pic>
        <p:nvPicPr>
          <p:cNvPr id="4" name="Google Shape;105;p14"/>
          <p:cNvPicPr preferRelativeResize="0"/>
          <p:nvPr/>
        </p:nvPicPr>
        <p:blipFill rotWithShape="1">
          <a:blip r:embed="rId2">
            <a:alphaModFix/>
          </a:blip>
          <a:srcRect t="631" b="631"/>
          <a:stretch/>
        </p:blipFill>
        <p:spPr>
          <a:xfrm>
            <a:off x="628025" y="5614859"/>
            <a:ext cx="1911096" cy="248443"/>
          </a:xfrm>
          <a:prstGeom prst="rect">
            <a:avLst/>
          </a:prstGeom>
          <a:noFill/>
          <a:ln>
            <a:noFill/>
          </a:ln>
        </p:spPr>
      </p:pic>
      <p:grpSp>
        <p:nvGrpSpPr>
          <p:cNvPr id="5" name="Google Shape;106;p14"/>
          <p:cNvGrpSpPr/>
          <p:nvPr/>
        </p:nvGrpSpPr>
        <p:grpSpPr>
          <a:xfrm>
            <a:off x="2697231" y="5661384"/>
            <a:ext cx="155448" cy="155400"/>
            <a:chOff x="6025694" y="2752050"/>
            <a:chExt cx="155448" cy="155400"/>
          </a:xfrm>
        </p:grpSpPr>
        <p:cxnSp>
          <p:nvCxnSpPr>
            <p:cNvPr id="6" name="Google Shape;107;p14"/>
            <p:cNvCxnSpPr/>
            <p:nvPr/>
          </p:nvCxnSpPr>
          <p:spPr>
            <a:xfrm>
              <a:off x="6025694" y="2752050"/>
              <a:ext cx="155400" cy="155400"/>
            </a:xfrm>
            <a:prstGeom prst="straightConnector1">
              <a:avLst/>
            </a:prstGeom>
            <a:noFill/>
            <a:ln w="9525" cap="flat" cmpd="sng">
              <a:solidFill>
                <a:schemeClr val="accent1"/>
              </a:solidFill>
              <a:prstDash val="solid"/>
              <a:round/>
              <a:headEnd type="none" w="med" len="med"/>
              <a:tailEnd type="none" w="med" len="med"/>
            </a:ln>
          </p:spPr>
        </p:cxnSp>
        <p:cxnSp>
          <p:nvCxnSpPr>
            <p:cNvPr id="7" name="Google Shape;108;p14"/>
            <p:cNvCxnSpPr/>
            <p:nvPr/>
          </p:nvCxnSpPr>
          <p:spPr>
            <a:xfrm rot="5400000">
              <a:off x="6025742" y="2752050"/>
              <a:ext cx="155400" cy="155400"/>
            </a:xfrm>
            <a:prstGeom prst="straightConnector1">
              <a:avLst/>
            </a:prstGeom>
            <a:noFill/>
            <a:ln w="9525" cap="flat" cmpd="sng">
              <a:solidFill>
                <a:schemeClr val="accent1"/>
              </a:solidFill>
              <a:prstDash val="solid"/>
              <a:round/>
              <a:headEnd type="none" w="med" len="med"/>
              <a:tailEnd type="none" w="med" len="med"/>
            </a:ln>
          </p:spPr>
        </p:cxnSp>
      </p:grpSp>
      <p:pic>
        <p:nvPicPr>
          <p:cNvPr id="8" name="Google Shape;109;p14"/>
          <p:cNvPicPr preferRelativeResize="0"/>
          <p:nvPr/>
        </p:nvPicPr>
        <p:blipFill>
          <a:blip r:embed="rId3">
            <a:alphaModFix/>
          </a:blip>
          <a:stretch>
            <a:fillRect/>
          </a:stretch>
        </p:blipFill>
        <p:spPr>
          <a:xfrm>
            <a:off x="3081762" y="5553358"/>
            <a:ext cx="1296550" cy="447675"/>
          </a:xfrm>
          <a:prstGeom prst="rect">
            <a:avLst/>
          </a:prstGeom>
          <a:noFill/>
          <a:ln>
            <a:noFill/>
          </a:ln>
        </p:spPr>
      </p:pic>
    </p:spTree>
    <p:extLst>
      <p:ext uri="{BB962C8B-B14F-4D97-AF65-F5344CB8AC3E}">
        <p14:creationId xmlns:p14="http://schemas.microsoft.com/office/powerpoint/2010/main" val="325040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itle 10"/>
          <p:cNvSpPr>
            <a:spLocks noGrp="1"/>
          </p:cNvSpPr>
          <p:nvPr>
            <p:ph type="title"/>
          </p:nvPr>
        </p:nvSpPr>
        <p:spPr>
          <a:xfrm>
            <a:off x="368300" y="534298"/>
            <a:ext cx="11452417" cy="754053"/>
          </a:xfrm>
        </p:spPr>
        <p:txBody>
          <a:bodyPr/>
          <a:lstStyle/>
          <a:p>
            <a:r>
              <a:rPr lang="en-US" sz="1400" b="1" dirty="0">
                <a:solidFill>
                  <a:srgbClr val="2E6396"/>
                </a:solidFill>
              </a:rPr>
              <a:t>DATA AGGREGATION</a:t>
            </a:r>
            <a:br>
              <a:rPr lang="en-US" dirty="0"/>
            </a:br>
            <a:r>
              <a:rPr lang="en-US" dirty="0"/>
              <a:t>Change in Carbon Barometer Price</a:t>
            </a:r>
          </a:p>
        </p:txBody>
      </p:sp>
      <p:sp>
        <p:nvSpPr>
          <p:cNvPr id="14" name="Text Placeholder 13"/>
          <p:cNvSpPr>
            <a:spLocks noGrp="1"/>
          </p:cNvSpPr>
          <p:nvPr>
            <p:ph type="body" idx="14"/>
          </p:nvPr>
        </p:nvSpPr>
        <p:spPr/>
        <p:txBody>
          <a:bodyPr/>
          <a:lstStyle/>
          <a:p>
            <a:r>
              <a:rPr lang="en-US" dirty="0"/>
              <a:t>Carbon Barometer Visualization</a:t>
            </a:r>
          </a:p>
        </p:txBody>
      </p:sp>
      <p:sp>
        <p:nvSpPr>
          <p:cNvPr id="5" name="Slide Number Placeholder 4"/>
          <p:cNvSpPr>
            <a:spLocks noGrp="1"/>
          </p:cNvSpPr>
          <p:nvPr>
            <p:ph type="sldNum" sz="quarter" idx="12"/>
          </p:nvPr>
        </p:nvSpPr>
        <p:spPr/>
        <p:txBody>
          <a:bodyPr/>
          <a:lstStyle/>
          <a:p>
            <a:fld id="{C213CF11-2ACD-46FE-AEE3-0EAAC376403D}" type="slidenum">
              <a:rPr lang="en-US" smtClean="0"/>
              <a:pPr/>
              <a:t>10</a:t>
            </a:fld>
            <a:endParaRPr lang="en-US"/>
          </a:p>
        </p:txBody>
      </p:sp>
      <p:sp>
        <p:nvSpPr>
          <p:cNvPr id="2" name="TextBox 1"/>
          <p:cNvSpPr txBox="1"/>
          <p:nvPr/>
        </p:nvSpPr>
        <p:spPr>
          <a:xfrm>
            <a:off x="7295695" y="579596"/>
            <a:ext cx="4276725" cy="369332"/>
          </a:xfrm>
          <a:prstGeom prst="rect">
            <a:avLst/>
          </a:prstGeom>
          <a:noFill/>
        </p:spPr>
        <p:txBody>
          <a:bodyPr wrap="square" rtlCol="0">
            <a:spAutoFit/>
          </a:bodyPr>
          <a:lstStyle/>
          <a:p>
            <a:r>
              <a:rPr lang="en-US" dirty="0"/>
              <a:t>Change in CBP from 2021 to 2022</a:t>
            </a:r>
          </a:p>
        </p:txBody>
      </p:sp>
      <p:graphicFrame>
        <p:nvGraphicFramePr>
          <p:cNvPr id="21" name="Chart 20"/>
          <p:cNvGraphicFramePr>
            <a:graphicFrameLocks/>
          </p:cNvGraphicFramePr>
          <p:nvPr>
            <p:extLst>
              <p:ext uri="{D42A27DB-BD31-4B8C-83A1-F6EECF244321}">
                <p14:modId xmlns:p14="http://schemas.microsoft.com/office/powerpoint/2010/main" val="1528705076"/>
              </p:ext>
            </p:extLst>
          </p:nvPr>
        </p:nvGraphicFramePr>
        <p:xfrm>
          <a:off x="6099048" y="694944"/>
          <a:ext cx="5650992" cy="6236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46558998"/>
              </p:ext>
            </p:extLst>
          </p:nvPr>
        </p:nvGraphicFramePr>
        <p:xfrm>
          <a:off x="2173872" y="1348910"/>
          <a:ext cx="2752969" cy="5035968"/>
        </p:xfrm>
        <a:graphic>
          <a:graphicData uri="http://schemas.openxmlformats.org/drawingml/2006/table">
            <a:tbl>
              <a:tblPr firstRow="1" bandRow="1">
                <a:tableStyleId>{5C22544A-7EE6-4342-B048-85BDC9FD1C3A}</a:tableStyleId>
              </a:tblPr>
              <a:tblGrid>
                <a:gridCol w="1224421">
                  <a:extLst>
                    <a:ext uri="{9D8B030D-6E8A-4147-A177-3AD203B41FA5}">
                      <a16:colId xmlns:a16="http://schemas.microsoft.com/office/drawing/2014/main" val="3876519721"/>
                    </a:ext>
                  </a:extLst>
                </a:gridCol>
                <a:gridCol w="810645">
                  <a:extLst>
                    <a:ext uri="{9D8B030D-6E8A-4147-A177-3AD203B41FA5}">
                      <a16:colId xmlns:a16="http://schemas.microsoft.com/office/drawing/2014/main" val="3371922648"/>
                    </a:ext>
                  </a:extLst>
                </a:gridCol>
                <a:gridCol w="717903">
                  <a:extLst>
                    <a:ext uri="{9D8B030D-6E8A-4147-A177-3AD203B41FA5}">
                      <a16:colId xmlns:a16="http://schemas.microsoft.com/office/drawing/2014/main" val="3938766719"/>
                    </a:ext>
                  </a:extLst>
                </a:gridCol>
              </a:tblGrid>
              <a:tr h="179856">
                <a:tc>
                  <a:txBody>
                    <a:bodyPr/>
                    <a:lstStyle/>
                    <a:p>
                      <a:pPr algn="l" fontAlgn="b"/>
                      <a:r>
                        <a:rPr lang="en-US" sz="900" u="none" strike="noStrike" dirty="0">
                          <a:ln>
                            <a:noFill/>
                          </a:ln>
                          <a:solidFill>
                            <a:schemeClr val="tx1"/>
                          </a:solidFill>
                          <a:effectLst/>
                        </a:rPr>
                        <a:t>Country</a:t>
                      </a:r>
                      <a:endParaRPr lang="en-US" sz="900" b="1" i="0" u="none" strike="noStrike" dirty="0">
                        <a:ln>
                          <a:noFill/>
                        </a:ln>
                        <a:solidFill>
                          <a:schemeClr val="tx1"/>
                        </a:solidFill>
                        <a:effectLst/>
                        <a:latin typeface="+mj-lt"/>
                      </a:endParaRPr>
                    </a:p>
                  </a:txBody>
                  <a:tcPr marL="4498" marR="4498" marT="4498" marB="0" anchor="ctr">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solidFill>
                            <a:schemeClr val="tx1"/>
                          </a:solidFill>
                          <a:effectLst/>
                        </a:rPr>
                        <a:t>2021 Price</a:t>
                      </a:r>
                      <a:endParaRPr lang="en-US" sz="900" b="1" i="0" u="none" strike="noStrike" dirty="0">
                        <a:ln>
                          <a:noFill/>
                        </a:ln>
                        <a:solidFill>
                          <a:schemeClr val="tx1"/>
                        </a:solidFill>
                        <a:effectLst/>
                        <a:latin typeface="+mj-lt"/>
                      </a:endParaRPr>
                    </a:p>
                  </a:txBody>
                  <a:tcPr marL="4498" marR="4498" marT="4498" marB="0" anchor="ctr">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solidFill>
                            <a:schemeClr val="tx1"/>
                          </a:solidFill>
                          <a:effectLst/>
                        </a:rPr>
                        <a:t>2022 Price</a:t>
                      </a:r>
                      <a:endParaRPr lang="en-US" sz="900" b="1" i="0" u="none" strike="noStrike" dirty="0">
                        <a:ln>
                          <a:noFill/>
                        </a:ln>
                        <a:solidFill>
                          <a:schemeClr val="tx1"/>
                        </a:solidFill>
                        <a:effectLst/>
                        <a:latin typeface="+mj-lt"/>
                      </a:endParaRPr>
                    </a:p>
                  </a:txBody>
                  <a:tcPr marL="4498" marR="4498" marT="4498" marB="0" anchor="ctr">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19184178"/>
                  </a:ext>
                </a:extLst>
              </a:tr>
              <a:tr h="179856">
                <a:tc>
                  <a:txBody>
                    <a:bodyPr/>
                    <a:lstStyle/>
                    <a:p>
                      <a:pPr algn="l" fontAlgn="b"/>
                      <a:r>
                        <a:rPr lang="en-US" sz="900" u="none" strike="noStrike" dirty="0">
                          <a:ln>
                            <a:noFill/>
                          </a:ln>
                          <a:effectLst/>
                        </a:rPr>
                        <a:t>Argentina</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-$22.50</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-$8.71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0317774"/>
                  </a:ext>
                </a:extLst>
              </a:tr>
              <a:tr h="179856">
                <a:tc>
                  <a:txBody>
                    <a:bodyPr/>
                    <a:lstStyle/>
                    <a:p>
                      <a:pPr algn="l" fontAlgn="b"/>
                      <a:r>
                        <a:rPr lang="en-US" sz="900" u="none" strike="noStrike" dirty="0">
                          <a:ln>
                            <a:noFill/>
                          </a:ln>
                          <a:effectLst/>
                        </a:rPr>
                        <a:t>Canada</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$57.33</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$66.31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03042201"/>
                  </a:ext>
                </a:extLst>
              </a:tr>
              <a:tr h="179856">
                <a:tc>
                  <a:txBody>
                    <a:bodyPr/>
                    <a:lstStyle/>
                    <a:p>
                      <a:pPr algn="l" fontAlgn="b"/>
                      <a:r>
                        <a:rPr lang="en-US" sz="900" u="none" strike="noStrike" dirty="0">
                          <a:ln>
                            <a:noFill/>
                          </a:ln>
                          <a:effectLst/>
                        </a:rPr>
                        <a:t>Brazil</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$9.06</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$15.77</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94769725"/>
                  </a:ext>
                </a:extLst>
              </a:tr>
              <a:tr h="179856">
                <a:tc>
                  <a:txBody>
                    <a:bodyPr/>
                    <a:lstStyle/>
                    <a:p>
                      <a:pPr algn="l" fontAlgn="b"/>
                      <a:r>
                        <a:rPr lang="en-US" sz="900" u="none" strike="noStrike" dirty="0">
                          <a:ln>
                            <a:noFill/>
                          </a:ln>
                          <a:effectLst/>
                        </a:rPr>
                        <a:t>Indonesia</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-$27.13</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-$20.66</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6094046"/>
                  </a:ext>
                </a:extLst>
              </a:tr>
              <a:tr h="179856">
                <a:tc>
                  <a:txBody>
                    <a:bodyPr/>
                    <a:lstStyle/>
                    <a:p>
                      <a:pPr algn="l" fontAlgn="b"/>
                      <a:r>
                        <a:rPr lang="en-US" sz="900" u="none" strike="noStrike" dirty="0">
                          <a:ln>
                            <a:noFill/>
                          </a:ln>
                          <a:effectLst/>
                        </a:rPr>
                        <a:t>China, mainland</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$13.93</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$18.87</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03393937"/>
                  </a:ext>
                </a:extLst>
              </a:tr>
              <a:tr h="179856">
                <a:tc>
                  <a:txBody>
                    <a:bodyPr/>
                    <a:lstStyle/>
                    <a:p>
                      <a:pPr algn="l" fontAlgn="b"/>
                      <a:r>
                        <a:rPr lang="en-US" sz="900" u="none" strike="noStrike" dirty="0">
                          <a:ln>
                            <a:noFill/>
                          </a:ln>
                          <a:effectLst/>
                        </a:rPr>
                        <a:t>Czech Republic</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$51.80</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$56.32</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480137460"/>
                  </a:ext>
                </a:extLst>
              </a:tr>
              <a:tr h="179856">
                <a:tc>
                  <a:txBody>
                    <a:bodyPr/>
                    <a:lstStyle/>
                    <a:p>
                      <a:pPr algn="l" fontAlgn="b"/>
                      <a:r>
                        <a:rPr lang="en-US" sz="900" u="none" strike="noStrike">
                          <a:ln>
                            <a:noFill/>
                          </a:ln>
                          <a:effectLst/>
                        </a:rPr>
                        <a:t>United States</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$18.47</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$17.85</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17695553"/>
                  </a:ext>
                </a:extLst>
              </a:tr>
              <a:tr h="179856">
                <a:tc>
                  <a:txBody>
                    <a:bodyPr/>
                    <a:lstStyle/>
                    <a:p>
                      <a:pPr algn="l" fontAlgn="b"/>
                      <a:r>
                        <a:rPr lang="en-US" sz="900" u="none" strike="noStrike" dirty="0">
                          <a:ln>
                            <a:noFill/>
                          </a:ln>
                          <a:effectLst/>
                        </a:rPr>
                        <a:t>Australia</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$16.90</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$14.06</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48405735"/>
                  </a:ext>
                </a:extLst>
              </a:tr>
              <a:tr h="179856">
                <a:tc>
                  <a:txBody>
                    <a:bodyPr/>
                    <a:lstStyle/>
                    <a:p>
                      <a:pPr algn="l" fontAlgn="b"/>
                      <a:r>
                        <a:rPr lang="en-US" sz="900" u="none" strike="noStrike">
                          <a:ln>
                            <a:noFill/>
                          </a:ln>
                          <a:effectLst/>
                        </a:rPr>
                        <a:t>Germany</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$101.85</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$96.31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03118419"/>
                  </a:ext>
                </a:extLst>
              </a:tr>
              <a:tr h="179856">
                <a:tc>
                  <a:txBody>
                    <a:bodyPr/>
                    <a:lstStyle/>
                    <a:p>
                      <a:pPr algn="l" fontAlgn="b"/>
                      <a:r>
                        <a:rPr lang="en-US" sz="900" u="none" strike="noStrike">
                          <a:ln>
                            <a:noFill/>
                          </a:ln>
                          <a:effectLst/>
                        </a:rPr>
                        <a:t>India</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a:ln>
                            <a:noFill/>
                          </a:ln>
                          <a:effectLst/>
                        </a:rPr>
                        <a:t>$21.93</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$16.29</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43880220"/>
                  </a:ext>
                </a:extLst>
              </a:tr>
              <a:tr h="179856">
                <a:tc>
                  <a:txBody>
                    <a:bodyPr/>
                    <a:lstStyle/>
                    <a:p>
                      <a:pPr algn="l" fontAlgn="b"/>
                      <a:r>
                        <a:rPr lang="en-US" sz="900" u="none" strike="noStrike" dirty="0">
                          <a:ln>
                            <a:noFill/>
                          </a:ln>
                          <a:effectLst/>
                        </a:rPr>
                        <a:t>South Africa</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a:ln>
                            <a:noFill/>
                          </a:ln>
                          <a:effectLst/>
                        </a:rPr>
                        <a:t>$27.39</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$21.20</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35886441"/>
                  </a:ext>
                </a:extLst>
              </a:tr>
              <a:tr h="179856">
                <a:tc>
                  <a:txBody>
                    <a:bodyPr/>
                    <a:lstStyle/>
                    <a:p>
                      <a:pPr algn="l" fontAlgn="b"/>
                      <a:r>
                        <a:rPr lang="en-US" sz="900" u="none" strike="noStrike">
                          <a:ln>
                            <a:noFill/>
                          </a:ln>
                          <a:effectLst/>
                        </a:rPr>
                        <a:t>South Korea</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$68.61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$59.13</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18071157"/>
                  </a:ext>
                </a:extLst>
              </a:tr>
              <a:tr h="179856">
                <a:tc>
                  <a:txBody>
                    <a:bodyPr/>
                    <a:lstStyle/>
                    <a:p>
                      <a:pPr algn="l" fontAlgn="b"/>
                      <a:r>
                        <a:rPr lang="en-US" sz="900" u="none" strike="noStrike">
                          <a:ln>
                            <a:noFill/>
                          </a:ln>
                          <a:effectLst/>
                        </a:rPr>
                        <a:t>Turkey</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$31.42</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$21.21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55111204"/>
                  </a:ext>
                </a:extLst>
              </a:tr>
              <a:tr h="179856">
                <a:tc>
                  <a:txBody>
                    <a:bodyPr/>
                    <a:lstStyle/>
                    <a:p>
                      <a:pPr algn="l" fontAlgn="b"/>
                      <a:r>
                        <a:rPr lang="en-US" sz="900" u="none" strike="noStrike" dirty="0">
                          <a:ln>
                            <a:noFill/>
                          </a:ln>
                          <a:effectLst/>
                        </a:rPr>
                        <a:t>Global</a:t>
                      </a:r>
                      <a:endParaRPr lang="en-US" sz="900" b="1"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$18.97</a:t>
                      </a:r>
                      <a:endParaRPr lang="en-US" sz="900" b="1"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$4.08</a:t>
                      </a:r>
                      <a:endParaRPr lang="en-US" sz="900" b="1"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30449346"/>
                  </a:ext>
                </a:extLst>
              </a:tr>
              <a:tr h="179856">
                <a:tc>
                  <a:txBody>
                    <a:bodyPr/>
                    <a:lstStyle/>
                    <a:p>
                      <a:pPr algn="l" fontAlgn="b"/>
                      <a:r>
                        <a:rPr lang="en-US" sz="900" u="none" strike="noStrike">
                          <a:ln>
                            <a:noFill/>
                          </a:ln>
                          <a:effectLst/>
                        </a:rPr>
                        <a:t>Japan</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$48.47</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$24.76</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70133387"/>
                  </a:ext>
                </a:extLst>
              </a:tr>
              <a:tr h="179856">
                <a:tc>
                  <a:txBody>
                    <a:bodyPr/>
                    <a:lstStyle/>
                    <a:p>
                      <a:pPr algn="l" fontAlgn="b"/>
                      <a:r>
                        <a:rPr lang="en-US" sz="900" u="none" strike="noStrike">
                          <a:ln>
                            <a:noFill/>
                          </a:ln>
                          <a:effectLst/>
                        </a:rPr>
                        <a:t>Poland</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$48.11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$18.53</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71190610"/>
                  </a:ext>
                </a:extLst>
              </a:tr>
              <a:tr h="179856">
                <a:tc>
                  <a:txBody>
                    <a:bodyPr/>
                    <a:lstStyle/>
                    <a:p>
                      <a:pPr algn="l" fontAlgn="b"/>
                      <a:r>
                        <a:rPr lang="en-US" sz="900" u="none" strike="noStrike">
                          <a:ln>
                            <a:noFill/>
                          </a:ln>
                          <a:effectLst/>
                        </a:rPr>
                        <a:t>Spain</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a:ln>
                            <a:noFill/>
                          </a:ln>
                          <a:effectLst/>
                        </a:rPr>
                        <a:t>$130.28</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$96.67</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85835390"/>
                  </a:ext>
                </a:extLst>
              </a:tr>
              <a:tr h="179856">
                <a:tc>
                  <a:txBody>
                    <a:bodyPr/>
                    <a:lstStyle/>
                    <a:p>
                      <a:pPr algn="l" fontAlgn="b"/>
                      <a:r>
                        <a:rPr lang="en-US" sz="900" u="none" strike="noStrike">
                          <a:ln>
                            <a:noFill/>
                          </a:ln>
                          <a:effectLst/>
                        </a:rPr>
                        <a:t>Mexico</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-$20.78</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-$64.88</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26884769"/>
                  </a:ext>
                </a:extLst>
              </a:tr>
              <a:tr h="179856">
                <a:tc>
                  <a:txBody>
                    <a:bodyPr/>
                    <a:lstStyle/>
                    <a:p>
                      <a:pPr algn="l" fontAlgn="b"/>
                      <a:r>
                        <a:rPr lang="en-US" sz="900" u="none" strike="noStrike">
                          <a:ln>
                            <a:noFill/>
                          </a:ln>
                          <a:effectLst/>
                        </a:rPr>
                        <a:t>Belgium</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$72.19</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$20.96</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58592981"/>
                  </a:ext>
                </a:extLst>
              </a:tr>
              <a:tr h="179856">
                <a:tc>
                  <a:txBody>
                    <a:bodyPr/>
                    <a:lstStyle/>
                    <a:p>
                      <a:pPr algn="l" fontAlgn="b"/>
                      <a:r>
                        <a:rPr lang="en-US" sz="900" u="none" strike="noStrike" dirty="0">
                          <a:ln>
                            <a:noFill/>
                          </a:ln>
                          <a:effectLst/>
                        </a:rPr>
                        <a:t>Saudi Arabia</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-$71.61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-$125.63</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45830858"/>
                  </a:ext>
                </a:extLst>
              </a:tr>
              <a:tr h="179856">
                <a:tc>
                  <a:txBody>
                    <a:bodyPr/>
                    <a:lstStyle/>
                    <a:p>
                      <a:pPr algn="l" fontAlgn="b"/>
                      <a:r>
                        <a:rPr lang="en-US" sz="900" u="none" strike="noStrike">
                          <a:ln>
                            <a:noFill/>
                          </a:ln>
                          <a:effectLst/>
                        </a:rPr>
                        <a:t>France</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a:ln>
                            <a:noFill/>
                          </a:ln>
                          <a:effectLst/>
                        </a:rPr>
                        <a:t>$120.64</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$63.71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52381010"/>
                  </a:ext>
                </a:extLst>
              </a:tr>
              <a:tr h="179856">
                <a:tc>
                  <a:txBody>
                    <a:bodyPr/>
                    <a:lstStyle/>
                    <a:p>
                      <a:pPr algn="l" fontAlgn="b"/>
                      <a:r>
                        <a:rPr lang="en-US" sz="900" u="none" strike="noStrike">
                          <a:ln>
                            <a:noFill/>
                          </a:ln>
                          <a:effectLst/>
                        </a:rPr>
                        <a:t>United Arab Emirates</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-$63.51</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-$126.59</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10645192"/>
                  </a:ext>
                </a:extLst>
              </a:tr>
              <a:tr h="179856">
                <a:tc>
                  <a:txBody>
                    <a:bodyPr/>
                    <a:lstStyle/>
                    <a:p>
                      <a:pPr algn="l" fontAlgn="b"/>
                      <a:r>
                        <a:rPr lang="en-US" sz="900" u="none" strike="noStrike">
                          <a:ln>
                            <a:noFill/>
                          </a:ln>
                          <a:effectLst/>
                        </a:rPr>
                        <a:t>Russia</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a:ln>
                            <a:noFill/>
                          </a:ln>
                          <a:effectLst/>
                        </a:rPr>
                        <a:t>-$11.62</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-$103.57</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74414917"/>
                  </a:ext>
                </a:extLst>
              </a:tr>
              <a:tr h="179856">
                <a:tc>
                  <a:txBody>
                    <a:bodyPr/>
                    <a:lstStyle/>
                    <a:p>
                      <a:pPr algn="l" fontAlgn="b"/>
                      <a:r>
                        <a:rPr lang="en-US" sz="900" u="none" strike="noStrike">
                          <a:ln>
                            <a:noFill/>
                          </a:ln>
                          <a:effectLst/>
                        </a:rPr>
                        <a:t>Iran</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a:ln>
                            <a:noFill/>
                          </a:ln>
                          <a:effectLst/>
                        </a:rPr>
                        <a:t>-$89.47</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-$189.87</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21728268"/>
                  </a:ext>
                </a:extLst>
              </a:tr>
              <a:tr h="179856">
                <a:tc>
                  <a:txBody>
                    <a:bodyPr/>
                    <a:lstStyle/>
                    <a:p>
                      <a:pPr algn="l" fontAlgn="b"/>
                      <a:r>
                        <a:rPr lang="en-US" sz="900" u="none" strike="noStrike">
                          <a:ln>
                            <a:noFill/>
                          </a:ln>
                          <a:effectLst/>
                        </a:rPr>
                        <a:t>United Kingdom</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$127.94</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$9.68</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9614795"/>
                  </a:ext>
                </a:extLst>
              </a:tr>
              <a:tr h="179856">
                <a:tc>
                  <a:txBody>
                    <a:bodyPr/>
                    <a:lstStyle/>
                    <a:p>
                      <a:pPr algn="l" fontAlgn="b"/>
                      <a:r>
                        <a:rPr lang="en-US" sz="900" u="none" strike="noStrike">
                          <a:ln>
                            <a:noFill/>
                          </a:ln>
                          <a:effectLst/>
                        </a:rPr>
                        <a:t>Netherlands</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$122.58</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r" fontAlgn="b"/>
                      <a:r>
                        <a:rPr lang="en-US" sz="900" u="none" strike="noStrike" dirty="0">
                          <a:ln>
                            <a:noFill/>
                          </a:ln>
                          <a:effectLst/>
                        </a:rPr>
                        <a:t>-$8.56</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81629308"/>
                  </a:ext>
                </a:extLst>
              </a:tr>
              <a:tr h="179856">
                <a:tc>
                  <a:txBody>
                    <a:bodyPr/>
                    <a:lstStyle/>
                    <a:p>
                      <a:pPr algn="l" fontAlgn="b"/>
                      <a:r>
                        <a:rPr lang="en-US" sz="900" u="none" strike="noStrike">
                          <a:ln>
                            <a:noFill/>
                          </a:ln>
                          <a:effectLst/>
                        </a:rPr>
                        <a:t>Italy</a:t>
                      </a:r>
                      <a:endParaRPr lang="en-US" sz="900" b="0" i="0" u="none" strike="noStrike">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r" fontAlgn="b"/>
                      <a:r>
                        <a:rPr lang="en-US" sz="900" u="none" strike="noStrike" dirty="0">
                          <a:ln>
                            <a:noFill/>
                          </a:ln>
                          <a:effectLst/>
                        </a:rPr>
                        <a:t>$100.18</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r" fontAlgn="b"/>
                      <a:r>
                        <a:rPr lang="en-US" sz="900" u="none" strike="noStrike" dirty="0">
                          <a:ln>
                            <a:noFill/>
                          </a:ln>
                          <a:effectLst/>
                        </a:rPr>
                        <a:t>-$44.42</a:t>
                      </a:r>
                      <a:endParaRPr lang="en-US" sz="900" b="0" i="0" u="none" strike="noStrike" dirty="0">
                        <a:ln>
                          <a:noFill/>
                        </a:ln>
                        <a:solidFill>
                          <a:srgbClr val="000000"/>
                        </a:solidFill>
                        <a:effectLst/>
                        <a:latin typeface="+mj-lt"/>
                      </a:endParaRPr>
                    </a:p>
                  </a:txBody>
                  <a:tcPr marL="4498" marR="4498" marT="4498" marB="0" anchor="ct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3058206337"/>
                  </a:ext>
                </a:extLst>
              </a:tr>
            </a:tbl>
          </a:graphicData>
        </a:graphic>
      </p:graphicFrame>
    </p:spTree>
    <p:extLst>
      <p:ext uri="{BB962C8B-B14F-4D97-AF65-F5344CB8AC3E}">
        <p14:creationId xmlns:p14="http://schemas.microsoft.com/office/powerpoint/2010/main" val="351066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0"/>
          <p:cNvSpPr>
            <a:spLocks noGrp="1"/>
          </p:cNvSpPr>
          <p:nvPr>
            <p:ph type="title"/>
          </p:nvPr>
        </p:nvSpPr>
        <p:spPr/>
        <p:txBody>
          <a:bodyPr/>
          <a:lstStyle/>
          <a:p>
            <a:r>
              <a:rPr lang="en-US" sz="1400" b="1" dirty="0">
                <a:solidFill>
                  <a:srgbClr val="2E6396"/>
                </a:solidFill>
              </a:rPr>
              <a:t>Carbon Barometer</a:t>
            </a:r>
            <a:br>
              <a:rPr lang="en-US" dirty="0"/>
            </a:br>
            <a:r>
              <a:rPr lang="en-US" dirty="0"/>
              <a:t>Policy Contributions</a:t>
            </a:r>
          </a:p>
        </p:txBody>
      </p:sp>
      <p:sp>
        <p:nvSpPr>
          <p:cNvPr id="5" name="Slide Number Placeholder 4"/>
          <p:cNvSpPr>
            <a:spLocks noGrp="1"/>
          </p:cNvSpPr>
          <p:nvPr>
            <p:ph type="sldNum" sz="quarter" idx="12"/>
          </p:nvPr>
        </p:nvSpPr>
        <p:spPr/>
        <p:txBody>
          <a:bodyPr/>
          <a:lstStyle/>
          <a:p>
            <a:fld id="{C213CF11-2ACD-46FE-AEE3-0EAAC376403D}" type="slidenum">
              <a:rPr lang="en-US" smtClean="0"/>
              <a:pPr/>
              <a:t>11</a:t>
            </a:fld>
            <a:endParaRPr lang="en-US"/>
          </a:p>
        </p:txBody>
      </p:sp>
      <p:sp>
        <p:nvSpPr>
          <p:cNvPr id="4" name="Text Placeholder 3"/>
          <p:cNvSpPr>
            <a:spLocks noGrp="1"/>
          </p:cNvSpPr>
          <p:nvPr>
            <p:ph type="body" idx="15"/>
          </p:nvPr>
        </p:nvSpPr>
        <p:spPr/>
        <p:txBody>
          <a:bodyPr/>
          <a:lstStyle/>
          <a:p>
            <a:r>
              <a:rPr lang="en-US" dirty="0"/>
              <a:t>Policy Contributions</a:t>
            </a:r>
          </a:p>
        </p:txBody>
      </p:sp>
      <p:sp>
        <p:nvSpPr>
          <p:cNvPr id="118" name="Rectangle 117"/>
          <p:cNvSpPr/>
          <p:nvPr/>
        </p:nvSpPr>
        <p:spPr>
          <a:xfrm>
            <a:off x="368203" y="1705515"/>
            <a:ext cx="10710623" cy="609398"/>
          </a:xfrm>
          <a:prstGeom prst="rect">
            <a:avLst/>
          </a:prstGeom>
        </p:spPr>
        <p:txBody>
          <a:bodyPr wrap="square" lIns="91440" rIns="0">
            <a:spAutoFit/>
          </a:bodyPr>
          <a:lstStyle/>
          <a:p>
            <a:pPr lvl="0" algn="just">
              <a:lnSpc>
                <a:spcPct val="120000"/>
              </a:lnSpc>
              <a:spcBef>
                <a:spcPts val="900"/>
              </a:spcBef>
            </a:pPr>
            <a:r>
              <a:rPr lang="en-US" sz="1400" dirty="0"/>
              <a:t>The Carbon Barometer framework allows users to clearly understand the relative contribution of various policies to a country-level Carbon Price</a:t>
            </a:r>
          </a:p>
        </p:txBody>
      </p:sp>
      <p:sp>
        <p:nvSpPr>
          <p:cNvPr id="54" name="Google Shape;301;p27"/>
          <p:cNvSpPr txBox="1"/>
          <p:nvPr/>
        </p:nvSpPr>
        <p:spPr>
          <a:xfrm>
            <a:off x="3077762" y="2222675"/>
            <a:ext cx="60333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400" b="1" dirty="0">
                <a:latin typeface="+mj-lt"/>
                <a:ea typeface="Helvetica Neue"/>
                <a:cs typeface="Helvetica Neue"/>
                <a:sym typeface="Helvetica Neue"/>
              </a:rPr>
              <a:t>Individual Policy Contribution to Carbon Barometer Price</a:t>
            </a:r>
            <a:endParaRPr sz="1400" b="1" dirty="0">
              <a:latin typeface="+mj-lt"/>
              <a:ea typeface="Helvetica Neue"/>
              <a:cs typeface="Helvetica Neue"/>
              <a:sym typeface="Helvetica Neue"/>
            </a:endParaRPr>
          </a:p>
        </p:txBody>
      </p:sp>
      <p:graphicFrame>
        <p:nvGraphicFramePr>
          <p:cNvPr id="9" name="Table 8"/>
          <p:cNvGraphicFramePr>
            <a:graphicFrameLocks noGrp="1"/>
          </p:cNvGraphicFramePr>
          <p:nvPr>
            <p:extLst>
              <p:ext uri="{D42A27DB-BD31-4B8C-83A1-F6EECF244321}">
                <p14:modId xmlns:p14="http://schemas.microsoft.com/office/powerpoint/2010/main" val="2967366773"/>
              </p:ext>
            </p:extLst>
          </p:nvPr>
        </p:nvGraphicFramePr>
        <p:xfrm>
          <a:off x="879566" y="2675086"/>
          <a:ext cx="10429692" cy="3815240"/>
        </p:xfrm>
        <a:graphic>
          <a:graphicData uri="http://schemas.openxmlformats.org/drawingml/2006/table">
            <a:tbl>
              <a:tblPr firstRow="1" bandRow="1">
                <a:tableStyleId>{5C22544A-7EE6-4342-B048-85BDC9FD1C3A}</a:tableStyleId>
              </a:tblPr>
              <a:tblGrid>
                <a:gridCol w="1113487">
                  <a:extLst>
                    <a:ext uri="{9D8B030D-6E8A-4147-A177-3AD203B41FA5}">
                      <a16:colId xmlns:a16="http://schemas.microsoft.com/office/drawing/2014/main" val="249300905"/>
                    </a:ext>
                  </a:extLst>
                </a:gridCol>
                <a:gridCol w="1113487">
                  <a:extLst>
                    <a:ext uri="{9D8B030D-6E8A-4147-A177-3AD203B41FA5}">
                      <a16:colId xmlns:a16="http://schemas.microsoft.com/office/drawing/2014/main" val="194127685"/>
                    </a:ext>
                  </a:extLst>
                </a:gridCol>
                <a:gridCol w="1113487">
                  <a:extLst>
                    <a:ext uri="{9D8B030D-6E8A-4147-A177-3AD203B41FA5}">
                      <a16:colId xmlns:a16="http://schemas.microsoft.com/office/drawing/2014/main" val="2084359052"/>
                    </a:ext>
                  </a:extLst>
                </a:gridCol>
                <a:gridCol w="1113487">
                  <a:extLst>
                    <a:ext uri="{9D8B030D-6E8A-4147-A177-3AD203B41FA5}">
                      <a16:colId xmlns:a16="http://schemas.microsoft.com/office/drawing/2014/main" val="270606832"/>
                    </a:ext>
                  </a:extLst>
                </a:gridCol>
                <a:gridCol w="1138396">
                  <a:extLst>
                    <a:ext uri="{9D8B030D-6E8A-4147-A177-3AD203B41FA5}">
                      <a16:colId xmlns:a16="http://schemas.microsoft.com/office/drawing/2014/main" val="3471546655"/>
                    </a:ext>
                  </a:extLst>
                </a:gridCol>
                <a:gridCol w="381319">
                  <a:extLst>
                    <a:ext uri="{9D8B030D-6E8A-4147-A177-3AD203B41FA5}">
                      <a16:colId xmlns:a16="http://schemas.microsoft.com/office/drawing/2014/main" val="203820831"/>
                    </a:ext>
                  </a:extLst>
                </a:gridCol>
                <a:gridCol w="1115568">
                  <a:extLst>
                    <a:ext uri="{9D8B030D-6E8A-4147-A177-3AD203B41FA5}">
                      <a16:colId xmlns:a16="http://schemas.microsoft.com/office/drawing/2014/main" val="1223582740"/>
                    </a:ext>
                  </a:extLst>
                </a:gridCol>
                <a:gridCol w="1113487">
                  <a:extLst>
                    <a:ext uri="{9D8B030D-6E8A-4147-A177-3AD203B41FA5}">
                      <a16:colId xmlns:a16="http://schemas.microsoft.com/office/drawing/2014/main" val="4142254494"/>
                    </a:ext>
                  </a:extLst>
                </a:gridCol>
                <a:gridCol w="1113487">
                  <a:extLst>
                    <a:ext uri="{9D8B030D-6E8A-4147-A177-3AD203B41FA5}">
                      <a16:colId xmlns:a16="http://schemas.microsoft.com/office/drawing/2014/main" val="3226485083"/>
                    </a:ext>
                  </a:extLst>
                </a:gridCol>
                <a:gridCol w="1113487">
                  <a:extLst>
                    <a:ext uri="{9D8B030D-6E8A-4147-A177-3AD203B41FA5}">
                      <a16:colId xmlns:a16="http://schemas.microsoft.com/office/drawing/2014/main" val="3997016010"/>
                    </a:ext>
                  </a:extLst>
                </a:gridCol>
              </a:tblGrid>
              <a:tr h="673301">
                <a:tc>
                  <a:txBody>
                    <a:bodyPr/>
                    <a:lstStyle/>
                    <a:p>
                      <a:r>
                        <a:rPr lang="en-US" sz="1400" b="1" dirty="0">
                          <a:solidFill>
                            <a:schemeClr val="tx1"/>
                          </a:solidFill>
                        </a:rPr>
                        <a:t>Country</a:t>
                      </a:r>
                    </a:p>
                  </a:txBody>
                  <a:tcPr marR="0">
                    <a:noFill/>
                  </a:tcPr>
                </a:tc>
                <a:tc>
                  <a:txBody>
                    <a:bodyPr/>
                    <a:lstStyle/>
                    <a:p>
                      <a:r>
                        <a:rPr lang="en-US" sz="1400" b="1" dirty="0">
                          <a:solidFill>
                            <a:schemeClr val="tx1"/>
                          </a:solidFill>
                        </a:rPr>
                        <a:t>Carbon Barometer Price</a:t>
                      </a:r>
                    </a:p>
                  </a:txBody>
                  <a:tcPr marL="0" marR="0">
                    <a:noFill/>
                  </a:tcPr>
                </a:tc>
                <a:tc>
                  <a:txBody>
                    <a:bodyPr/>
                    <a:lstStyle/>
                    <a:p>
                      <a:r>
                        <a:rPr lang="en-US" sz="1400" dirty="0">
                          <a:solidFill>
                            <a:schemeClr val="tx1"/>
                          </a:solidFill>
                        </a:rPr>
                        <a:t>Fossil</a:t>
                      </a:r>
                      <a:r>
                        <a:rPr lang="en-US" sz="1400" baseline="0" dirty="0">
                          <a:solidFill>
                            <a:schemeClr val="tx1"/>
                          </a:solidFill>
                        </a:rPr>
                        <a:t> Fuel Subsidies</a:t>
                      </a:r>
                      <a:endParaRPr lang="en-US" sz="1400" dirty="0">
                        <a:solidFill>
                          <a:schemeClr val="tx1"/>
                        </a:solidFill>
                      </a:endParaRPr>
                    </a:p>
                  </a:txBody>
                  <a:tcPr marL="0" marR="0">
                    <a:noFill/>
                  </a:tcPr>
                </a:tc>
                <a:tc>
                  <a:txBody>
                    <a:bodyPr/>
                    <a:lstStyle/>
                    <a:p>
                      <a:r>
                        <a:rPr lang="en-US" sz="1400" dirty="0">
                          <a:solidFill>
                            <a:schemeClr val="tx1"/>
                          </a:solidFill>
                        </a:rPr>
                        <a:t>Carbon</a:t>
                      </a:r>
                      <a:r>
                        <a:rPr lang="en-US" sz="1400" baseline="0" dirty="0">
                          <a:solidFill>
                            <a:schemeClr val="tx1"/>
                          </a:solidFill>
                        </a:rPr>
                        <a:t> Tax</a:t>
                      </a:r>
                      <a:endParaRPr lang="en-US" sz="1400" dirty="0">
                        <a:solidFill>
                          <a:schemeClr val="tx1"/>
                        </a:solidFill>
                      </a:endParaRPr>
                    </a:p>
                  </a:txBody>
                  <a:tcPr marL="0" marR="0">
                    <a:noFill/>
                  </a:tcPr>
                </a:tc>
                <a:tc>
                  <a:txBody>
                    <a:bodyPr/>
                    <a:lstStyle/>
                    <a:p>
                      <a:r>
                        <a:rPr lang="en-US" sz="1400" dirty="0">
                          <a:solidFill>
                            <a:schemeClr val="tx1"/>
                          </a:solidFill>
                        </a:rPr>
                        <a:t>Emissions Trading Systems</a:t>
                      </a:r>
                    </a:p>
                  </a:txBody>
                  <a:tcPr marL="0" marR="0">
                    <a:lnR w="12700" cmpd="sng">
                      <a:noFill/>
                    </a:lnR>
                    <a:noFill/>
                  </a:tcPr>
                </a:tc>
                <a:tc>
                  <a:txBody>
                    <a:bodyPr/>
                    <a:lstStyle/>
                    <a:p>
                      <a:endParaRPr lang="en-US" sz="1400" b="1" dirty="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400" b="1" dirty="0">
                          <a:solidFill>
                            <a:schemeClr val="tx1"/>
                          </a:solidFill>
                        </a:rPr>
                        <a:t>Carbon Barometer Price</a:t>
                      </a:r>
                    </a:p>
                  </a:txBody>
                  <a:tcPr marL="0" marR="0">
                    <a:lnL w="12700" cmpd="sng">
                      <a:noFill/>
                    </a:lnL>
                    <a:noFill/>
                  </a:tcPr>
                </a:tc>
                <a:tc>
                  <a:txBody>
                    <a:bodyPr/>
                    <a:lstStyle/>
                    <a:p>
                      <a:r>
                        <a:rPr lang="en-US" sz="1400" dirty="0">
                          <a:solidFill>
                            <a:schemeClr val="tx1"/>
                          </a:solidFill>
                        </a:rPr>
                        <a:t>Fossil</a:t>
                      </a:r>
                      <a:r>
                        <a:rPr lang="en-US" sz="1400" baseline="0" dirty="0">
                          <a:solidFill>
                            <a:schemeClr val="tx1"/>
                          </a:solidFill>
                        </a:rPr>
                        <a:t> Fuel Subsidies</a:t>
                      </a:r>
                      <a:endParaRPr lang="en-US" sz="1400" dirty="0">
                        <a:solidFill>
                          <a:schemeClr val="tx1"/>
                        </a:solidFill>
                      </a:endParaRPr>
                    </a:p>
                  </a:txBody>
                  <a:tcPr marL="0" marR="0">
                    <a:noFill/>
                  </a:tcPr>
                </a:tc>
                <a:tc>
                  <a:txBody>
                    <a:bodyPr/>
                    <a:lstStyle/>
                    <a:p>
                      <a:r>
                        <a:rPr lang="en-US" sz="1400" dirty="0">
                          <a:solidFill>
                            <a:schemeClr val="tx1"/>
                          </a:solidFill>
                        </a:rPr>
                        <a:t>Carbon</a:t>
                      </a:r>
                      <a:r>
                        <a:rPr lang="en-US" sz="1400" baseline="0" dirty="0">
                          <a:solidFill>
                            <a:schemeClr val="tx1"/>
                          </a:solidFill>
                        </a:rPr>
                        <a:t> Tax</a:t>
                      </a:r>
                      <a:endParaRPr lang="en-US" sz="1400" dirty="0">
                        <a:solidFill>
                          <a:schemeClr val="tx1"/>
                        </a:solidFill>
                      </a:endParaRPr>
                    </a:p>
                  </a:txBody>
                  <a:tcPr marL="0" marR="0">
                    <a:noFill/>
                  </a:tcPr>
                </a:tc>
                <a:tc>
                  <a:txBody>
                    <a:bodyPr/>
                    <a:lstStyle/>
                    <a:p>
                      <a:r>
                        <a:rPr lang="en-US" sz="1400" dirty="0">
                          <a:solidFill>
                            <a:schemeClr val="tx1"/>
                          </a:solidFill>
                        </a:rPr>
                        <a:t>Emissions Trading Systems</a:t>
                      </a:r>
                    </a:p>
                  </a:txBody>
                  <a:tcPr marL="0" marR="0">
                    <a:noFill/>
                  </a:tcPr>
                </a:tc>
                <a:extLst>
                  <a:ext uri="{0D108BD9-81ED-4DB2-BD59-A6C34878D82A}">
                    <a16:rowId xmlns:a16="http://schemas.microsoft.com/office/drawing/2014/main" val="1731848606"/>
                  </a:ext>
                </a:extLst>
              </a:tr>
              <a:tr h="371000">
                <a:tc>
                  <a:txBody>
                    <a:bodyPr/>
                    <a:lstStyle/>
                    <a:p>
                      <a:endParaRPr lang="en-US" b="1" dirty="0">
                        <a:solidFill>
                          <a:schemeClr val="tx1"/>
                        </a:solidFill>
                      </a:endParaRPr>
                    </a:p>
                  </a:txBody>
                  <a:tcPr marR="0">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$USD/MTCO</a:t>
                      </a:r>
                      <a:r>
                        <a:rPr lang="en-US" sz="1200" b="0" baseline="-25000" dirty="0">
                          <a:solidFill>
                            <a:schemeClr val="tx1"/>
                          </a:solidFill>
                        </a:rPr>
                        <a:t>2</a:t>
                      </a:r>
                    </a:p>
                  </a:txBody>
                  <a:tcPr marL="0" marR="0">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$USD/MTCO</a:t>
                      </a:r>
                      <a:r>
                        <a:rPr lang="en-US" sz="1200" b="0" baseline="-25000" dirty="0">
                          <a:solidFill>
                            <a:schemeClr val="tx1"/>
                          </a:solidFill>
                        </a:rPr>
                        <a:t>2</a:t>
                      </a:r>
                    </a:p>
                  </a:txBody>
                  <a:tcPr marL="0" marR="0">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$USD/MTCO</a:t>
                      </a:r>
                      <a:r>
                        <a:rPr lang="en-US" sz="1200" b="0" baseline="-25000" dirty="0">
                          <a:solidFill>
                            <a:schemeClr val="tx1"/>
                          </a:solidFill>
                        </a:rPr>
                        <a:t>2</a:t>
                      </a:r>
                    </a:p>
                  </a:txBody>
                  <a:tcPr marL="0" marR="0">
                    <a:lnB w="12700" cap="flat" cmpd="sng" algn="ctr">
                      <a:noFill/>
                      <a:prstDash val="solid"/>
                      <a:round/>
                      <a:headEnd type="none" w="med" len="med"/>
                      <a:tailEnd type="none" w="med" len="med"/>
                    </a:lnB>
                    <a:noFill/>
                  </a:tcPr>
                </a:tc>
                <a:tc>
                  <a:txBody>
                    <a:bodyPr/>
                    <a:lstStyle/>
                    <a:p>
                      <a:r>
                        <a:rPr lang="en-US" sz="1200" dirty="0">
                          <a:solidFill>
                            <a:schemeClr val="tx1"/>
                          </a:solidFill>
                        </a:rPr>
                        <a:t>$USD/MTCO</a:t>
                      </a:r>
                      <a:r>
                        <a:rPr lang="en-US" sz="1200" baseline="-25000" dirty="0">
                          <a:solidFill>
                            <a:schemeClr val="tx1"/>
                          </a:solidFill>
                        </a:rPr>
                        <a:t>2</a:t>
                      </a:r>
                    </a:p>
                  </a:txBody>
                  <a:tcPr marL="0" marR="0">
                    <a:lnR w="12700" cmpd="sng">
                      <a:noFill/>
                    </a:lnR>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25000" dirty="0">
                        <a:solidFill>
                          <a:schemeClr val="tx1"/>
                        </a:solidFill>
                      </a:endParaRPr>
                    </a:p>
                  </a:txBody>
                  <a:tcPr marL="0" marR="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$USD/MTCO</a:t>
                      </a:r>
                      <a:r>
                        <a:rPr lang="en-US" sz="1200" b="0" baseline="-25000" dirty="0">
                          <a:solidFill>
                            <a:schemeClr val="tx1"/>
                          </a:solidFill>
                        </a:rPr>
                        <a:t>2</a:t>
                      </a:r>
                    </a:p>
                  </a:txBody>
                  <a:tcPr marL="0" marR="0">
                    <a:lnL w="12700" cmpd="sng">
                      <a:noFill/>
                    </a:lnL>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$USD/MTCO</a:t>
                      </a:r>
                      <a:r>
                        <a:rPr lang="en-US" sz="1200" b="0" baseline="-25000" dirty="0">
                          <a:solidFill>
                            <a:schemeClr val="tx1"/>
                          </a:solidFill>
                        </a:rPr>
                        <a:t>2</a:t>
                      </a:r>
                    </a:p>
                  </a:txBody>
                  <a:tcPr marL="0" marR="0">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$USD/MTCO</a:t>
                      </a:r>
                      <a:r>
                        <a:rPr lang="en-US" sz="1200" b="0" baseline="-25000" dirty="0">
                          <a:solidFill>
                            <a:schemeClr val="tx1"/>
                          </a:solidFill>
                        </a:rPr>
                        <a:t>2</a:t>
                      </a:r>
                    </a:p>
                  </a:txBody>
                  <a:tcPr marL="0" marR="0">
                    <a:lnB w="12700" cap="flat" cmpd="sng" algn="ctr">
                      <a:noFill/>
                      <a:prstDash val="solid"/>
                      <a:round/>
                      <a:headEnd type="none" w="med" len="med"/>
                      <a:tailEnd type="none" w="med" len="med"/>
                    </a:lnB>
                    <a:noFill/>
                  </a:tcPr>
                </a:tc>
                <a:tc>
                  <a:txBody>
                    <a:bodyPr/>
                    <a:lstStyle/>
                    <a:p>
                      <a:r>
                        <a:rPr lang="en-US" sz="1200" dirty="0">
                          <a:solidFill>
                            <a:schemeClr val="tx1"/>
                          </a:solidFill>
                        </a:rPr>
                        <a:t>$USD/MTCO</a:t>
                      </a:r>
                      <a:r>
                        <a:rPr lang="en-US" sz="1200" baseline="-25000" dirty="0">
                          <a:solidFill>
                            <a:schemeClr val="tx1"/>
                          </a:solidFill>
                        </a:rPr>
                        <a:t>2</a:t>
                      </a:r>
                    </a:p>
                  </a:txBody>
                  <a:tcPr marL="0" marR="0">
                    <a:lnB w="12700" cap="flat" cmpd="sng" algn="ctr">
                      <a:noFill/>
                      <a:prstDash val="solid"/>
                      <a:round/>
                      <a:headEnd type="none" w="med" len="med"/>
                      <a:tailEnd type="none" w="med" len="med"/>
                    </a:lnB>
                    <a:noFill/>
                  </a:tcPr>
                </a:tc>
                <a:extLst>
                  <a:ext uri="{0D108BD9-81ED-4DB2-BD59-A6C34878D82A}">
                    <a16:rowId xmlns:a16="http://schemas.microsoft.com/office/drawing/2014/main" val="3899400159"/>
                  </a:ext>
                </a:extLst>
              </a:tr>
              <a:tr h="182880">
                <a:tc>
                  <a:txBody>
                    <a:bodyPr/>
                    <a:lstStyle/>
                    <a:p>
                      <a:endParaRPr lang="en-US" sz="1200" b="0" dirty="0">
                        <a:solidFill>
                          <a:schemeClr val="tx1"/>
                        </a:solidFill>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gridSpan="4">
                  <a:txBody>
                    <a:bodyPr/>
                    <a:lstStyle/>
                    <a:p>
                      <a:pPr algn="ctr"/>
                      <a:r>
                        <a:rPr lang="en-US" sz="1400" b="1" dirty="0">
                          <a:solidFill>
                            <a:schemeClr val="tx1"/>
                          </a:solidFill>
                        </a:rPr>
                        <a:t>2021</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200" b="0" dirty="0">
                        <a:solidFill>
                          <a:schemeClr val="bg1"/>
                        </a:solidFill>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200" b="0" dirty="0">
                        <a:solidFill>
                          <a:schemeClr val="bg1"/>
                        </a:solidFill>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200" dirty="0">
                        <a:solidFill>
                          <a:schemeClr val="bg1"/>
                        </a:solidFill>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latinLnBrk="0" hangingPunct="1"/>
                      <a:endParaRPr lang="en-US" sz="1600" b="1" kern="1200" dirty="0">
                        <a:solidFill>
                          <a:srgbClr val="FF0000"/>
                        </a:solidFill>
                        <a:latin typeface="+mn-lt"/>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algn="ctr" defTabSz="914400" rtl="0" eaLnBrk="1" latinLnBrk="0" hangingPunct="1"/>
                      <a:r>
                        <a:rPr lang="en-US" sz="1400" b="1" kern="1200" dirty="0">
                          <a:solidFill>
                            <a:schemeClr val="tx1"/>
                          </a:solidFill>
                          <a:latin typeface="+mn-lt"/>
                          <a:ea typeface="+mn-ea"/>
                          <a:cs typeface="+mn-cs"/>
                        </a:rPr>
                        <a:t>2022</a:t>
                      </a:r>
                      <a:endParaRPr lang="en-US" sz="16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200" dirty="0">
                        <a:solidFill>
                          <a:schemeClr val="bg1"/>
                        </a:solidFill>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200" dirty="0">
                        <a:solidFill>
                          <a:schemeClr val="bg1"/>
                        </a:solidFill>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a:endParaRPr lang="en-US" sz="1200" dirty="0">
                        <a:solidFill>
                          <a:schemeClr val="bg1"/>
                        </a:solidFill>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447772"/>
                  </a:ext>
                </a:extLst>
              </a:tr>
              <a:tr h="594360">
                <a:tc>
                  <a:txBody>
                    <a:bodyPr/>
                    <a:lstStyle/>
                    <a:p>
                      <a:r>
                        <a:rPr lang="en-US" sz="1200" b="1" dirty="0">
                          <a:solidFill>
                            <a:schemeClr val="tx1"/>
                          </a:solidFill>
                        </a:rPr>
                        <a:t>Global</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tx1"/>
                          </a:solidFill>
                        </a:rPr>
                        <a:t>$18.97</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-$11.07</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6A85AC"/>
                    </a:solidFill>
                  </a:tcPr>
                </a:tc>
                <a:tc>
                  <a:txBody>
                    <a:bodyPr/>
                    <a:lstStyle/>
                    <a:p>
                      <a:pPr algn="ctr"/>
                      <a:r>
                        <a:rPr lang="en-US" sz="1200" b="0" dirty="0">
                          <a:solidFill>
                            <a:schemeClr val="bg1"/>
                          </a:solidFill>
                        </a:rPr>
                        <a:t>$1.03</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2AB086"/>
                    </a:solidFill>
                  </a:tcPr>
                </a:tc>
                <a:tc>
                  <a:txBody>
                    <a:bodyPr/>
                    <a:lstStyle/>
                    <a:p>
                      <a:pPr algn="ctr"/>
                      <a:r>
                        <a:rPr lang="en-US" sz="1200" dirty="0">
                          <a:solidFill>
                            <a:schemeClr val="bg1"/>
                          </a:solidFill>
                        </a:rPr>
                        <a:t>$3.09</a:t>
                      </a:r>
                    </a:p>
                  </a:txBody>
                  <a:tcPr anchor="ctr">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26A378"/>
                    </a:solidFill>
                  </a:tcPr>
                </a:tc>
                <a:tc>
                  <a:txBody>
                    <a:bodyPr/>
                    <a:lstStyle/>
                    <a:p>
                      <a:pPr marL="0" algn="ctr" defTabSz="914400" rtl="0" eaLnBrk="1" latinLnBrk="0" hangingPunct="1"/>
                      <a:endParaRPr lang="en-US" sz="12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0" kern="1200" dirty="0">
                          <a:solidFill>
                            <a:schemeClr val="tx1"/>
                          </a:solidFill>
                          <a:latin typeface="+mn-lt"/>
                          <a:ea typeface="+mn-ea"/>
                          <a:cs typeface="+mn-cs"/>
                        </a:rPr>
                        <a:t>$4.08</a:t>
                      </a:r>
                    </a:p>
                  </a:txBody>
                  <a:tcPr anchor="ctr">
                    <a:lnL w="12700" cap="flat" cmpd="sng" algn="ctr">
                      <a:no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dirty="0">
                          <a:solidFill>
                            <a:schemeClr val="bg1"/>
                          </a:solidFill>
                        </a:rPr>
                        <a:t>-$27.67</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6A85AC"/>
                    </a:solidFill>
                  </a:tcPr>
                </a:tc>
                <a:tc>
                  <a:txBody>
                    <a:bodyPr/>
                    <a:lstStyle/>
                    <a:p>
                      <a:pPr algn="ctr"/>
                      <a:r>
                        <a:rPr lang="en-US" sz="1200" dirty="0">
                          <a:solidFill>
                            <a:schemeClr val="bg1"/>
                          </a:solidFill>
                        </a:rPr>
                        <a:t>$1.12</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2AB48A"/>
                    </a:solidFill>
                  </a:tcPr>
                </a:tc>
                <a:tc>
                  <a:txBody>
                    <a:bodyPr/>
                    <a:lstStyle/>
                    <a:p>
                      <a:pPr algn="ctr"/>
                      <a:r>
                        <a:rPr lang="en-US" sz="1200" dirty="0">
                          <a:solidFill>
                            <a:schemeClr val="bg1"/>
                          </a:solidFill>
                        </a:rPr>
                        <a:t>$6.00</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2AAF85"/>
                    </a:solidFill>
                  </a:tcPr>
                </a:tc>
                <a:extLst>
                  <a:ext uri="{0D108BD9-81ED-4DB2-BD59-A6C34878D82A}">
                    <a16:rowId xmlns:a16="http://schemas.microsoft.com/office/drawing/2014/main" val="4292526823"/>
                  </a:ext>
                </a:extLst>
              </a:tr>
              <a:tr h="594360">
                <a:tc>
                  <a:txBody>
                    <a:bodyPr/>
                    <a:lstStyle/>
                    <a:p>
                      <a:r>
                        <a:rPr lang="en-US" sz="1200" b="1" dirty="0">
                          <a:solidFill>
                            <a:schemeClr val="tx1"/>
                          </a:solidFill>
                        </a:rPr>
                        <a:t>France</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tx1"/>
                          </a:solidFill>
                        </a:rPr>
                        <a:t>$120.64</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latinLnBrk="0" hangingPunct="1"/>
                      <a:r>
                        <a:rPr lang="en-US" sz="1200" b="0" kern="1200" dirty="0">
                          <a:solidFill>
                            <a:schemeClr val="bg1"/>
                          </a:solidFill>
                          <a:latin typeface="+mn-lt"/>
                          <a:ea typeface="+mn-ea"/>
                          <a:cs typeface="+mn-cs"/>
                        </a:rPr>
                        <a:t>-$34.85</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334F88"/>
                    </a:solidFill>
                  </a:tcPr>
                </a:tc>
                <a:tc>
                  <a:txBody>
                    <a:bodyPr/>
                    <a:lstStyle/>
                    <a:p>
                      <a:pPr algn="ctr"/>
                      <a:r>
                        <a:rPr lang="en-US" sz="1200" b="0" dirty="0">
                          <a:solidFill>
                            <a:schemeClr val="bg1"/>
                          </a:solidFill>
                        </a:rPr>
                        <a:t>$26.69</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136E41"/>
                    </a:solidFill>
                  </a:tcPr>
                </a:tc>
                <a:tc>
                  <a:txBody>
                    <a:bodyPr/>
                    <a:lstStyle/>
                    <a:p>
                      <a:pPr algn="ctr"/>
                      <a:r>
                        <a:rPr lang="en-US" sz="1200" b="0" dirty="0">
                          <a:solidFill>
                            <a:schemeClr val="bg1"/>
                          </a:solidFill>
                        </a:rPr>
                        <a:t>$19.91</a:t>
                      </a:r>
                    </a:p>
                  </a:txBody>
                  <a:tcPr anchor="ctr">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177649"/>
                    </a:solidFill>
                  </a:tcPr>
                </a:tc>
                <a:tc>
                  <a:txBody>
                    <a:bodyPr/>
                    <a:lstStyle/>
                    <a:p>
                      <a:pPr marL="0" algn="ctr" defTabSz="914400" rtl="0" eaLnBrk="1" latinLnBrk="0" hangingPunct="1"/>
                      <a:endParaRPr lang="en-US" sz="12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0" kern="1200" dirty="0">
                          <a:solidFill>
                            <a:schemeClr val="tx1"/>
                          </a:solidFill>
                          <a:latin typeface="+mn-lt"/>
                          <a:ea typeface="+mn-ea"/>
                          <a:cs typeface="+mn-cs"/>
                        </a:rPr>
                        <a:t>$63.71</a:t>
                      </a:r>
                    </a:p>
                  </a:txBody>
                  <a:tcPr anchor="ctr">
                    <a:lnL w="12700" cap="flat" cmpd="sng" algn="ctr">
                      <a:no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-$110.32</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334F88"/>
                    </a:solidFill>
                  </a:tcPr>
                </a:tc>
                <a:tc>
                  <a:txBody>
                    <a:bodyPr/>
                    <a:lstStyle/>
                    <a:p>
                      <a:pPr algn="ctr"/>
                      <a:r>
                        <a:rPr lang="en-US" sz="1200" b="0" dirty="0">
                          <a:solidFill>
                            <a:schemeClr val="bg1"/>
                          </a:solidFill>
                        </a:rPr>
                        <a:t>$25.55</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1C7F51"/>
                    </a:solidFill>
                  </a:tcPr>
                </a:tc>
                <a:tc>
                  <a:txBody>
                    <a:bodyPr/>
                    <a:lstStyle/>
                    <a:p>
                      <a:pPr algn="ctr"/>
                      <a:r>
                        <a:rPr lang="en-US" sz="1200" b="0" dirty="0">
                          <a:solidFill>
                            <a:schemeClr val="bg1"/>
                          </a:solidFill>
                        </a:rPr>
                        <a:t>$34.61</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136E41"/>
                    </a:solidFill>
                  </a:tcPr>
                </a:tc>
                <a:extLst>
                  <a:ext uri="{0D108BD9-81ED-4DB2-BD59-A6C34878D82A}">
                    <a16:rowId xmlns:a16="http://schemas.microsoft.com/office/drawing/2014/main" val="1159249043"/>
                  </a:ext>
                </a:extLst>
              </a:tr>
              <a:tr h="594360">
                <a:tc>
                  <a:txBody>
                    <a:bodyPr/>
                    <a:lstStyle/>
                    <a:p>
                      <a:r>
                        <a:rPr lang="en-US" sz="1200" b="1" dirty="0">
                          <a:solidFill>
                            <a:schemeClr val="tx1"/>
                          </a:solidFill>
                        </a:rPr>
                        <a:t>United</a:t>
                      </a:r>
                      <a:r>
                        <a:rPr lang="en-US" sz="1200" b="1" baseline="0" dirty="0">
                          <a:solidFill>
                            <a:schemeClr val="tx1"/>
                          </a:solidFill>
                        </a:rPr>
                        <a:t> States</a:t>
                      </a:r>
                      <a:endParaRPr lang="en-US" sz="1200" b="1" dirty="0">
                        <a:solidFill>
                          <a:schemeClr val="tx1"/>
                        </a:solidFill>
                      </a:endParaRP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tx1"/>
                          </a:solidFill>
                        </a:rPr>
                        <a:t>$18.47</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kern="1200" dirty="0">
                          <a:solidFill>
                            <a:schemeClr val="bg1"/>
                          </a:solidFill>
                          <a:latin typeface="+mn-lt"/>
                          <a:ea typeface="+mn-ea"/>
                          <a:cs typeface="+mn-cs"/>
                        </a:rPr>
                        <a:t>-$1.99</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7D1DF"/>
                    </a:solidFill>
                  </a:tcPr>
                </a:tc>
                <a:tc>
                  <a:txBody>
                    <a:bodyPr/>
                    <a:lstStyle/>
                    <a:p>
                      <a:pPr algn="ctr"/>
                      <a:r>
                        <a:rPr lang="en-US" sz="1200" b="0" kern="1200" dirty="0">
                          <a:solidFill>
                            <a:schemeClr val="tx1"/>
                          </a:solidFill>
                          <a:latin typeface="+mn-lt"/>
                          <a:ea typeface="+mn-ea"/>
                          <a:cs typeface="+mn-cs"/>
                        </a:rPr>
                        <a:t>$0.00</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$1.21</a:t>
                      </a:r>
                    </a:p>
                  </a:txBody>
                  <a:tcPr anchor="ctr">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29AE84"/>
                    </a:solidFill>
                  </a:tcPr>
                </a:tc>
                <a:tc>
                  <a:txBody>
                    <a:bodyPr/>
                    <a:lstStyle/>
                    <a:p>
                      <a:pPr marL="0" algn="ctr" defTabSz="914400" rtl="0" eaLnBrk="1" latinLnBrk="0" hangingPunct="1"/>
                      <a:endParaRPr lang="en-US" sz="12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0" kern="1200" dirty="0">
                          <a:solidFill>
                            <a:schemeClr val="tx1"/>
                          </a:solidFill>
                          <a:latin typeface="+mn-lt"/>
                          <a:ea typeface="+mn-ea"/>
                          <a:cs typeface="+mn-cs"/>
                        </a:rPr>
                        <a:t>$17.85</a:t>
                      </a:r>
                    </a:p>
                  </a:txBody>
                  <a:tcPr anchor="ctr">
                    <a:lnL w="12700" cap="flat" cmpd="sng" algn="ctr">
                      <a:no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-$2.91</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FA5C0"/>
                    </a:solidFill>
                  </a:tcPr>
                </a:tc>
                <a:tc>
                  <a:txBody>
                    <a:bodyPr/>
                    <a:lstStyle/>
                    <a:p>
                      <a:pPr algn="ctr"/>
                      <a:r>
                        <a:rPr lang="en-US" sz="1200" b="0" dirty="0">
                          <a:solidFill>
                            <a:schemeClr val="tx1"/>
                          </a:solidFill>
                        </a:rPr>
                        <a:t>$0.00</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$2.03</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29AE84"/>
                    </a:solidFill>
                  </a:tcPr>
                </a:tc>
                <a:extLst>
                  <a:ext uri="{0D108BD9-81ED-4DB2-BD59-A6C34878D82A}">
                    <a16:rowId xmlns:a16="http://schemas.microsoft.com/office/drawing/2014/main" val="2960250747"/>
                  </a:ext>
                </a:extLst>
              </a:tr>
              <a:tr h="594360">
                <a:tc>
                  <a:txBody>
                    <a:bodyPr/>
                    <a:lstStyle/>
                    <a:p>
                      <a:r>
                        <a:rPr lang="en-US" sz="1200" b="1" dirty="0">
                          <a:solidFill>
                            <a:schemeClr val="tx1"/>
                          </a:solidFill>
                        </a:rPr>
                        <a:t>China</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tx1"/>
                          </a:solidFill>
                        </a:rPr>
                        <a:t>$13.93</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-$2.38</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FA5C0"/>
                    </a:solidFill>
                  </a:tcPr>
                </a:tc>
                <a:tc>
                  <a:txBody>
                    <a:bodyPr/>
                    <a:lstStyle/>
                    <a:p>
                      <a:pPr algn="ctr"/>
                      <a:r>
                        <a:rPr lang="en-US" sz="1200" b="0" kern="1200" dirty="0">
                          <a:solidFill>
                            <a:schemeClr val="tx1"/>
                          </a:solidFill>
                          <a:latin typeface="+mn-lt"/>
                          <a:ea typeface="+mn-ea"/>
                          <a:cs typeface="+mn-cs"/>
                        </a:rPr>
                        <a:t>$0.00</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$0.35</a:t>
                      </a:r>
                    </a:p>
                  </a:txBody>
                  <a:tcPr anchor="ctr">
                    <a:lnR w="1270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30CFAA"/>
                    </a:solidFill>
                  </a:tcPr>
                </a:tc>
                <a:tc>
                  <a:txBody>
                    <a:bodyPr/>
                    <a:lstStyle/>
                    <a:p>
                      <a:pPr marL="0" algn="ctr" defTabSz="914400" rtl="0" eaLnBrk="1" latinLnBrk="0" hangingPunct="1"/>
                      <a:endParaRPr lang="en-US" sz="12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b="0" kern="1200" dirty="0">
                          <a:solidFill>
                            <a:schemeClr val="tx1"/>
                          </a:solidFill>
                          <a:latin typeface="+mn-lt"/>
                          <a:ea typeface="+mn-ea"/>
                          <a:cs typeface="+mn-cs"/>
                        </a:rPr>
                        <a:t>$18.87</a:t>
                      </a:r>
                    </a:p>
                  </a:txBody>
                  <a:tcPr anchor="ctr">
                    <a:lnL w="12700" cap="flat" cmpd="sng" algn="ctr">
                      <a:no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-$2.37</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FA5C0"/>
                    </a:solidFill>
                  </a:tcPr>
                </a:tc>
                <a:tc>
                  <a:txBody>
                    <a:bodyPr/>
                    <a:lstStyle/>
                    <a:p>
                      <a:pPr algn="ctr"/>
                      <a:r>
                        <a:rPr lang="en-US" sz="1200" b="0" kern="1200" dirty="0">
                          <a:solidFill>
                            <a:schemeClr val="tx1"/>
                          </a:solidFill>
                          <a:latin typeface="+mn-lt"/>
                          <a:ea typeface="+mn-ea"/>
                          <a:cs typeface="+mn-cs"/>
                        </a:rPr>
                        <a:t>$0.00</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a:r>
                        <a:rPr lang="en-US" sz="1200" b="0" dirty="0">
                          <a:solidFill>
                            <a:schemeClr val="bg1"/>
                          </a:solidFill>
                        </a:rPr>
                        <a:t>$4.55</a:t>
                      </a:r>
                    </a:p>
                  </a:txBody>
                  <a:tcPr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2AAF86"/>
                    </a:solidFill>
                  </a:tcPr>
                </a:tc>
                <a:extLst>
                  <a:ext uri="{0D108BD9-81ED-4DB2-BD59-A6C34878D82A}">
                    <a16:rowId xmlns:a16="http://schemas.microsoft.com/office/drawing/2014/main" val="2354984097"/>
                  </a:ext>
                </a:extLst>
              </a:tr>
            </a:tbl>
          </a:graphicData>
        </a:graphic>
      </p:graphicFrame>
    </p:spTree>
    <p:extLst>
      <p:ext uri="{BB962C8B-B14F-4D97-AF65-F5344CB8AC3E}">
        <p14:creationId xmlns:p14="http://schemas.microsoft.com/office/powerpoint/2010/main" val="12743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Title 10"/>
          <p:cNvSpPr>
            <a:spLocks noGrp="1"/>
          </p:cNvSpPr>
          <p:nvPr>
            <p:ph type="title"/>
          </p:nvPr>
        </p:nvSpPr>
        <p:spPr>
          <a:xfrm>
            <a:off x="368300" y="534298"/>
            <a:ext cx="11452417" cy="754053"/>
          </a:xfrm>
        </p:spPr>
        <p:txBody>
          <a:bodyPr/>
          <a:lstStyle/>
          <a:p>
            <a:r>
              <a:rPr lang="en-US" sz="1400" b="1" dirty="0">
                <a:solidFill>
                  <a:srgbClr val="2E6396"/>
                </a:solidFill>
              </a:rPr>
              <a:t>Deriving a Product from the Carbon Barometer</a:t>
            </a:r>
            <a:br>
              <a:rPr lang="en-US" dirty="0"/>
            </a:br>
            <a:r>
              <a:rPr lang="en-US" dirty="0"/>
              <a:t>Carbon-Linked Bonds Reveal </a:t>
            </a:r>
            <a:r>
              <a:rPr lang="en-US"/>
              <a:t>Forward Expectations</a:t>
            </a:r>
            <a:endParaRPr lang="en-US" dirty="0"/>
          </a:p>
        </p:txBody>
      </p:sp>
      <p:sp>
        <p:nvSpPr>
          <p:cNvPr id="5" name="Slide Number Placeholder 4"/>
          <p:cNvSpPr>
            <a:spLocks noGrp="1"/>
          </p:cNvSpPr>
          <p:nvPr>
            <p:ph type="sldNum" sz="quarter" idx="12"/>
          </p:nvPr>
        </p:nvSpPr>
        <p:spPr/>
        <p:txBody>
          <a:bodyPr/>
          <a:lstStyle/>
          <a:p>
            <a:fld id="{C213CF11-2ACD-46FE-AEE3-0EAAC376403D}" type="slidenum">
              <a:rPr lang="en-US" smtClean="0"/>
              <a:pPr/>
              <a:t>12</a:t>
            </a:fld>
            <a:endParaRPr lang="en-US"/>
          </a:p>
        </p:txBody>
      </p:sp>
      <p:sp>
        <p:nvSpPr>
          <p:cNvPr id="7" name="Text Placeholder 6"/>
          <p:cNvSpPr>
            <a:spLocks noGrp="1"/>
          </p:cNvSpPr>
          <p:nvPr>
            <p:ph type="body" idx="15"/>
          </p:nvPr>
        </p:nvSpPr>
        <p:spPr>
          <a:xfrm>
            <a:off x="368111" y="159654"/>
            <a:ext cx="11452414" cy="225446"/>
          </a:xfrm>
        </p:spPr>
        <p:txBody>
          <a:bodyPr/>
          <a:lstStyle/>
          <a:p>
            <a:r>
              <a:rPr lang="en-US" dirty="0"/>
              <a:t>Potential Applications</a:t>
            </a:r>
          </a:p>
        </p:txBody>
      </p:sp>
      <p:graphicFrame>
        <p:nvGraphicFramePr>
          <p:cNvPr id="16" name="Chart 15"/>
          <p:cNvGraphicFramePr>
            <a:graphicFrameLocks/>
          </p:cNvGraphicFramePr>
          <p:nvPr/>
        </p:nvGraphicFramePr>
        <p:xfrm>
          <a:off x="771102" y="1660915"/>
          <a:ext cx="4937760" cy="3017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nvGraphicFramePr>
        <p:xfrm>
          <a:off x="6479964" y="1660915"/>
          <a:ext cx="4937760" cy="301752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83475" y="4606834"/>
            <a:ext cx="11077302" cy="1661993"/>
          </a:xfrm>
          <a:prstGeom prst="rect">
            <a:avLst/>
          </a:prstGeom>
          <a:noFill/>
        </p:spPr>
        <p:txBody>
          <a:bodyPr wrap="square" rtlCol="0">
            <a:spAutoFit/>
          </a:bodyPr>
          <a:lstStyle/>
          <a:p>
            <a:pPr algn="just">
              <a:spcAft>
                <a:spcPts val="1200"/>
              </a:spcAft>
            </a:pPr>
            <a:r>
              <a:rPr lang="en-US" sz="1600" b="1" dirty="0">
                <a:solidFill>
                  <a:srgbClr val="E26C00"/>
                </a:solidFill>
              </a:rPr>
              <a:t>Coupon and principal are tied to the Carbon Price</a:t>
            </a:r>
          </a:p>
          <a:p>
            <a:pPr marL="228600" indent="-228600" algn="just">
              <a:spcAft>
                <a:spcPts val="800"/>
              </a:spcAft>
              <a:buFont typeface="+mj-lt"/>
              <a:buAutoNum type="arabicPeriod"/>
            </a:pPr>
            <a:r>
              <a:rPr lang="en-US" sz="1400" dirty="0"/>
              <a:t>Forward dates have targeted carbon prices </a:t>
            </a:r>
          </a:p>
          <a:p>
            <a:pPr marL="228600" indent="-228600" algn="just">
              <a:spcAft>
                <a:spcPts val="800"/>
              </a:spcAft>
              <a:buFont typeface="+mj-lt"/>
              <a:buAutoNum type="arabicPeriod"/>
            </a:pPr>
            <a:r>
              <a:rPr lang="en-US" sz="1400" dirty="0"/>
              <a:t>A lower borrowing cost as a commitment device – missing target costs the issuer</a:t>
            </a:r>
          </a:p>
          <a:p>
            <a:pPr marL="228600" indent="-228600" algn="just">
              <a:spcAft>
                <a:spcPts val="800"/>
              </a:spcAft>
              <a:buFont typeface="+mj-lt"/>
              <a:buAutoNum type="arabicPeriod"/>
            </a:pPr>
            <a:r>
              <a:rPr lang="en-US" sz="1400" dirty="0"/>
              <a:t>Weak policy increases return to investors, and</a:t>
            </a:r>
          </a:p>
          <a:p>
            <a:pPr marL="228600" indent="-228600" algn="just">
              <a:spcAft>
                <a:spcPts val="800"/>
              </a:spcAft>
              <a:buFont typeface="+mj-lt"/>
              <a:buAutoNum type="arabicPeriod"/>
            </a:pPr>
            <a:r>
              <a:rPr lang="en-US" sz="1400" dirty="0"/>
              <a:t>Carbon forward curve allows hedging, reveals expectations, and accelerates investment in low-emissions capital   </a:t>
            </a:r>
          </a:p>
        </p:txBody>
      </p:sp>
      <p:cxnSp>
        <p:nvCxnSpPr>
          <p:cNvPr id="4" name="Straight Arrow Connector 3"/>
          <p:cNvCxnSpPr>
            <a:cxnSpLocks/>
          </p:cNvCxnSpPr>
          <p:nvPr/>
        </p:nvCxnSpPr>
        <p:spPr>
          <a:xfrm flipH="1">
            <a:off x="7132318" y="3349569"/>
            <a:ext cx="1489168" cy="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1481D77-6FDD-2BAE-82A4-CE03E2D8CD07}"/>
              </a:ext>
            </a:extLst>
          </p:cNvPr>
          <p:cNvSpPr/>
          <p:nvPr/>
        </p:nvSpPr>
        <p:spPr>
          <a:xfrm flipV="1">
            <a:off x="10356395" y="2773148"/>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3C851C5-EC68-29EC-B2BD-C3991F69EB1E}"/>
              </a:ext>
            </a:extLst>
          </p:cNvPr>
          <p:cNvSpPr/>
          <p:nvPr/>
        </p:nvSpPr>
        <p:spPr>
          <a:xfrm flipV="1">
            <a:off x="9772648" y="2903776"/>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F12F7C9-E9AC-B3CE-B7F6-A6CF0CFFABE4}"/>
              </a:ext>
            </a:extLst>
          </p:cNvPr>
          <p:cNvSpPr/>
          <p:nvPr/>
        </p:nvSpPr>
        <p:spPr>
          <a:xfrm flipV="1">
            <a:off x="8584910" y="3320995"/>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162A869-DA8E-6646-5816-D1D4B07979EA}"/>
              </a:ext>
            </a:extLst>
          </p:cNvPr>
          <p:cNvSpPr/>
          <p:nvPr/>
        </p:nvSpPr>
        <p:spPr>
          <a:xfrm flipV="1">
            <a:off x="7996917" y="3571004"/>
            <a:ext cx="73152" cy="73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1E71A2D-7B98-0DCA-FB19-78427BDBDEB3}"/>
              </a:ext>
            </a:extLst>
          </p:cNvPr>
          <p:cNvSpPr txBox="1"/>
          <p:nvPr/>
        </p:nvSpPr>
        <p:spPr>
          <a:xfrm>
            <a:off x="7067709" y="4682137"/>
            <a:ext cx="4283320" cy="369332"/>
          </a:xfrm>
          <a:prstGeom prst="rect">
            <a:avLst/>
          </a:prstGeom>
          <a:noFill/>
        </p:spPr>
        <p:txBody>
          <a:bodyPr wrap="square">
            <a:spAutoFit/>
          </a:bodyPr>
          <a:lstStyle/>
          <a:p>
            <a:r>
              <a:rPr lang="en-US" b="1" dirty="0">
                <a:solidFill>
                  <a:srgbClr val="E26C00"/>
                </a:solidFill>
              </a:rPr>
              <a:t>The forward curve for c</a:t>
            </a:r>
            <a:r>
              <a:rPr lang="en-US" sz="1800" b="1" dirty="0">
                <a:solidFill>
                  <a:srgbClr val="E26C00"/>
                </a:solidFill>
              </a:rPr>
              <a:t>arbon prices </a:t>
            </a:r>
            <a:endParaRPr lang="en-US" dirty="0"/>
          </a:p>
        </p:txBody>
      </p:sp>
    </p:spTree>
    <p:extLst>
      <p:ext uri="{BB962C8B-B14F-4D97-AF65-F5344CB8AC3E}">
        <p14:creationId xmlns:p14="http://schemas.microsoft.com/office/powerpoint/2010/main" val="391218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549561843"/>
              </p:ext>
            </p:extLst>
          </p:nvPr>
        </p:nvGraphicFramePr>
        <p:xfrm>
          <a:off x="2534346" y="1626403"/>
          <a:ext cx="7119938" cy="2999232"/>
        </p:xfrm>
        <a:graphic>
          <a:graphicData uri="http://schemas.openxmlformats.org/drawingml/2006/chart">
            <c:chart xmlns:c="http://schemas.openxmlformats.org/drawingml/2006/chart" xmlns:r="http://schemas.openxmlformats.org/officeDocument/2006/relationships" r:id="rId3"/>
          </a:graphicData>
        </a:graphic>
      </p:graphicFrame>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Title 10"/>
          <p:cNvSpPr>
            <a:spLocks noGrp="1"/>
          </p:cNvSpPr>
          <p:nvPr>
            <p:ph type="title"/>
          </p:nvPr>
        </p:nvSpPr>
        <p:spPr>
          <a:xfrm>
            <a:off x="368300" y="534298"/>
            <a:ext cx="11452417" cy="754053"/>
          </a:xfrm>
        </p:spPr>
        <p:txBody>
          <a:bodyPr/>
          <a:lstStyle/>
          <a:p>
            <a:r>
              <a:rPr lang="en-US" sz="1400" b="1" dirty="0">
                <a:solidFill>
                  <a:srgbClr val="2E6396"/>
                </a:solidFill>
              </a:rPr>
              <a:t>Global Harmonization of Incentives to Reduce Emissions</a:t>
            </a:r>
            <a:br>
              <a:rPr lang="en-US" dirty="0"/>
            </a:br>
            <a:r>
              <a:rPr lang="en-US" dirty="0"/>
              <a:t>Highlight the Path to Elimination of Carbon Subsidies</a:t>
            </a:r>
          </a:p>
        </p:txBody>
      </p:sp>
      <p:sp>
        <p:nvSpPr>
          <p:cNvPr id="5" name="Slide Number Placeholder 4"/>
          <p:cNvSpPr>
            <a:spLocks noGrp="1"/>
          </p:cNvSpPr>
          <p:nvPr>
            <p:ph type="sldNum" sz="quarter" idx="12"/>
          </p:nvPr>
        </p:nvSpPr>
        <p:spPr/>
        <p:txBody>
          <a:bodyPr/>
          <a:lstStyle/>
          <a:p>
            <a:fld id="{C213CF11-2ACD-46FE-AEE3-0EAAC376403D}" type="slidenum">
              <a:rPr lang="en-US" smtClean="0"/>
              <a:pPr/>
              <a:t>13</a:t>
            </a:fld>
            <a:endParaRPr lang="en-US"/>
          </a:p>
        </p:txBody>
      </p:sp>
      <p:sp>
        <p:nvSpPr>
          <p:cNvPr id="7" name="Text Placeholder 6"/>
          <p:cNvSpPr>
            <a:spLocks noGrp="1"/>
          </p:cNvSpPr>
          <p:nvPr>
            <p:ph type="body" idx="15"/>
          </p:nvPr>
        </p:nvSpPr>
        <p:spPr>
          <a:xfrm>
            <a:off x="368111" y="159654"/>
            <a:ext cx="11452414" cy="225446"/>
          </a:xfrm>
        </p:spPr>
        <p:txBody>
          <a:bodyPr/>
          <a:lstStyle/>
          <a:p>
            <a:r>
              <a:rPr lang="en-US" dirty="0"/>
              <a:t>Potential Applications</a:t>
            </a:r>
          </a:p>
        </p:txBody>
      </p:sp>
      <p:sp>
        <p:nvSpPr>
          <p:cNvPr id="2" name="TextBox 1"/>
          <p:cNvSpPr txBox="1"/>
          <p:nvPr/>
        </p:nvSpPr>
        <p:spPr>
          <a:xfrm>
            <a:off x="583475" y="4749709"/>
            <a:ext cx="11159346" cy="1661993"/>
          </a:xfrm>
          <a:prstGeom prst="rect">
            <a:avLst/>
          </a:prstGeom>
          <a:noFill/>
        </p:spPr>
        <p:txBody>
          <a:bodyPr wrap="square" rtlCol="0">
            <a:spAutoFit/>
          </a:bodyPr>
          <a:lstStyle/>
          <a:p>
            <a:pPr algn="just">
              <a:spcAft>
                <a:spcPts val="1200"/>
              </a:spcAft>
            </a:pPr>
            <a:r>
              <a:rPr lang="en-US" sz="1600" b="1" dirty="0">
                <a:solidFill>
                  <a:srgbClr val="E26C00"/>
                </a:solidFill>
              </a:rPr>
              <a:t>Charting a Path to End Fossil Fuel Subsidies</a:t>
            </a:r>
          </a:p>
          <a:p>
            <a:pPr marL="228600" indent="-228600" algn="just">
              <a:spcAft>
                <a:spcPts val="800"/>
              </a:spcAft>
              <a:buFont typeface="+mj-lt"/>
              <a:buAutoNum type="arabicPeriod"/>
            </a:pPr>
            <a:r>
              <a:rPr lang="en-US" sz="1400" dirty="0"/>
              <a:t>Fossil fuel subsidies promote inefficient allocation of an economy’s resources and encourage pollution</a:t>
            </a:r>
            <a:endParaRPr lang="en-US" sz="1400" dirty="0">
              <a:solidFill>
                <a:schemeClr val="accent1"/>
              </a:solidFill>
            </a:endParaRPr>
          </a:p>
          <a:p>
            <a:pPr marL="228600" indent="-228600" algn="just">
              <a:spcAft>
                <a:spcPts val="800"/>
              </a:spcAft>
              <a:buFont typeface="+mj-lt"/>
              <a:buAutoNum type="arabicPeriod"/>
            </a:pPr>
            <a:r>
              <a:rPr lang="en-US" sz="1400" dirty="0"/>
              <a:t>Raising fuel prices to their fully efficient levels reduces projected global fossil fuel CO</a:t>
            </a:r>
            <a:r>
              <a:rPr lang="en-US" sz="1400" baseline="-25000" dirty="0"/>
              <a:t>2</a:t>
            </a:r>
            <a:r>
              <a:rPr lang="en-US" sz="1400" dirty="0"/>
              <a:t> emissions by 36% below baseline levels</a:t>
            </a:r>
            <a:r>
              <a:rPr lang="en-US" sz="1400" baseline="30000" dirty="0"/>
              <a:t>1</a:t>
            </a:r>
            <a:endParaRPr lang="en-US" sz="1400" baseline="30000" dirty="0">
              <a:solidFill>
                <a:schemeClr val="accent1"/>
              </a:solidFill>
            </a:endParaRPr>
          </a:p>
          <a:p>
            <a:pPr marL="228600" indent="-228600" algn="just">
              <a:spcAft>
                <a:spcPts val="800"/>
              </a:spcAft>
              <a:buFont typeface="+mj-lt"/>
              <a:buAutoNum type="arabicPeriod"/>
            </a:pPr>
            <a:r>
              <a:rPr lang="en-US" sz="1400" dirty="0"/>
              <a:t>Reducing subsidies saves money for taxpayers and redistributes investments towards sustainable and equitable outcomes</a:t>
            </a:r>
          </a:p>
          <a:p>
            <a:pPr marL="228600" indent="-228600" algn="just">
              <a:spcAft>
                <a:spcPts val="800"/>
              </a:spcAft>
              <a:buFont typeface="+mj-lt"/>
              <a:buAutoNum type="arabicPeriod"/>
            </a:pPr>
            <a:endParaRPr lang="en-US" sz="1400" dirty="0"/>
          </a:p>
        </p:txBody>
      </p:sp>
      <p:sp>
        <p:nvSpPr>
          <p:cNvPr id="3" name="TextBox 2"/>
          <p:cNvSpPr txBox="1"/>
          <p:nvPr/>
        </p:nvSpPr>
        <p:spPr>
          <a:xfrm>
            <a:off x="3884540" y="1942947"/>
            <a:ext cx="724878" cy="246221"/>
          </a:xfrm>
          <a:prstGeom prst="rect">
            <a:avLst/>
          </a:prstGeom>
          <a:noFill/>
        </p:spPr>
        <p:txBody>
          <a:bodyPr wrap="none" rtlCol="0">
            <a:spAutoFit/>
          </a:bodyPr>
          <a:lstStyle/>
          <a:p>
            <a:r>
              <a:rPr lang="en-US" sz="1000" b="1" dirty="0">
                <a:solidFill>
                  <a:srgbClr val="627686"/>
                </a:solidFill>
              </a:rPr>
              <a:t>$7 trillion</a:t>
            </a:r>
          </a:p>
        </p:txBody>
      </p:sp>
      <p:sp>
        <p:nvSpPr>
          <p:cNvPr id="4" name="Footer Placeholder 3"/>
          <p:cNvSpPr>
            <a:spLocks noGrp="1"/>
          </p:cNvSpPr>
          <p:nvPr>
            <p:ph type="ftr" sz="quarter" idx="11"/>
          </p:nvPr>
        </p:nvSpPr>
        <p:spPr/>
        <p:txBody>
          <a:bodyPr/>
          <a:lstStyle/>
          <a:p>
            <a:r>
              <a:rPr lang="en-US" baseline="30000" dirty="0"/>
              <a:t>1 </a:t>
            </a:r>
            <a:r>
              <a:rPr lang="en-US" dirty="0"/>
              <a:t>Source: International Monetary Fund, Fossil Fuel Subsidies</a:t>
            </a:r>
          </a:p>
        </p:txBody>
      </p:sp>
      <p:grpSp>
        <p:nvGrpSpPr>
          <p:cNvPr id="9" name="Group 8"/>
          <p:cNvGrpSpPr/>
          <p:nvPr/>
        </p:nvGrpSpPr>
        <p:grpSpPr>
          <a:xfrm>
            <a:off x="4438023" y="4541091"/>
            <a:ext cx="1743702" cy="230832"/>
            <a:chOff x="4247523" y="4541091"/>
            <a:chExt cx="1743702" cy="230832"/>
          </a:xfrm>
        </p:grpSpPr>
        <p:sp>
          <p:nvSpPr>
            <p:cNvPr id="13" name="Rectangle 12"/>
            <p:cNvSpPr>
              <a:spLocks/>
            </p:cNvSpPr>
            <p:nvPr/>
          </p:nvSpPr>
          <p:spPr>
            <a:xfrm>
              <a:off x="4247523" y="4610787"/>
              <a:ext cx="91440" cy="914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06621" y="4541091"/>
              <a:ext cx="1684604" cy="230832"/>
            </a:xfrm>
            <a:prstGeom prst="rect">
              <a:avLst/>
            </a:prstGeom>
            <a:noFill/>
          </p:spPr>
          <p:txBody>
            <a:bodyPr wrap="square" rtlCol="0">
              <a:spAutoFit/>
            </a:bodyPr>
            <a:lstStyle/>
            <a:p>
              <a:r>
                <a:rPr lang="en-US" sz="900" dirty="0">
                  <a:solidFill>
                    <a:srgbClr val="627686"/>
                  </a:solidFill>
                </a:rPr>
                <a:t>Explicit Fossil Fuel Subsidies</a:t>
              </a:r>
            </a:p>
          </p:txBody>
        </p:sp>
      </p:grpSp>
      <p:grpSp>
        <p:nvGrpSpPr>
          <p:cNvPr id="8" name="Group 7"/>
          <p:cNvGrpSpPr/>
          <p:nvPr/>
        </p:nvGrpSpPr>
        <p:grpSpPr>
          <a:xfrm>
            <a:off x="6340015" y="4541091"/>
            <a:ext cx="1804484" cy="230832"/>
            <a:chOff x="6225715" y="4541091"/>
            <a:chExt cx="1804484" cy="230832"/>
          </a:xfrm>
        </p:grpSpPr>
        <p:sp>
          <p:nvSpPr>
            <p:cNvPr id="14" name="Rectangle 13"/>
            <p:cNvSpPr>
              <a:spLocks/>
            </p:cNvSpPr>
            <p:nvPr/>
          </p:nvSpPr>
          <p:spPr>
            <a:xfrm>
              <a:off x="6225715" y="4610787"/>
              <a:ext cx="91440" cy="9144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284812" y="4541091"/>
              <a:ext cx="1745387" cy="230832"/>
            </a:xfrm>
            <a:prstGeom prst="rect">
              <a:avLst/>
            </a:prstGeom>
            <a:noFill/>
          </p:spPr>
          <p:txBody>
            <a:bodyPr wrap="square" rtlCol="0">
              <a:spAutoFit/>
            </a:bodyPr>
            <a:lstStyle/>
            <a:p>
              <a:r>
                <a:rPr lang="en-US" sz="900" dirty="0">
                  <a:solidFill>
                    <a:srgbClr val="627686"/>
                  </a:solidFill>
                </a:rPr>
                <a:t>Implicit Fossil Fuel Subsidies</a:t>
              </a:r>
            </a:p>
          </p:txBody>
        </p:sp>
      </p:grpSp>
    </p:spTree>
    <p:extLst>
      <p:ext uri="{BB962C8B-B14F-4D97-AF65-F5344CB8AC3E}">
        <p14:creationId xmlns:p14="http://schemas.microsoft.com/office/powerpoint/2010/main" val="142630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 </a:t>
            </a:r>
            <a:endParaRPr lang="en-US" dirty="0"/>
          </a:p>
        </p:txBody>
      </p:sp>
      <p:sp>
        <p:nvSpPr>
          <p:cNvPr id="3" name="Content Placeholder 2"/>
          <p:cNvSpPr>
            <a:spLocks noGrp="1"/>
          </p:cNvSpPr>
          <p:nvPr>
            <p:ph idx="1"/>
          </p:nvPr>
        </p:nvSpPr>
        <p:spPr>
          <a:xfrm>
            <a:off x="368205" y="1163567"/>
            <a:ext cx="11452417" cy="4645026"/>
          </a:xfrm>
        </p:spPr>
        <p:txBody>
          <a:bodyPr/>
          <a:lstStyle/>
          <a:p>
            <a:pPr>
              <a:lnSpc>
                <a:spcPct val="100000"/>
              </a:lnSpc>
              <a:spcBef>
                <a:spcPts val="300"/>
              </a:spcBef>
              <a:spcAft>
                <a:spcPts val="600"/>
              </a:spcAft>
            </a:pPr>
            <a:r>
              <a:rPr lang="en-US" dirty="0"/>
              <a:t>This document constitutes research and sole opinion of the presenter and does not constitute an offer to sell or a solicitation of an offer to purchase any security.</a:t>
            </a:r>
          </a:p>
          <a:p>
            <a:pPr>
              <a:lnSpc>
                <a:spcPct val="100000"/>
              </a:lnSpc>
              <a:spcBef>
                <a:spcPts val="300"/>
              </a:spcBef>
              <a:spcAft>
                <a:spcPts val="600"/>
              </a:spcAft>
            </a:pPr>
            <a:r>
              <a:rPr lang="en-US" dirty="0"/>
              <a:t>This document is confidential, is intended only for the person to whom it has been provided and under no circumstance may a copy be shown, copied, transmitted, or otherwise given to any person other than the authorized recipient without the prior written consent of Kepos Capital LP.</a:t>
            </a:r>
          </a:p>
          <a:p>
            <a:pPr>
              <a:lnSpc>
                <a:spcPct val="100000"/>
              </a:lnSpc>
              <a:spcBef>
                <a:spcPts val="300"/>
              </a:spcBef>
              <a:spcAft>
                <a:spcPts val="600"/>
              </a:spcAft>
            </a:pPr>
            <a:r>
              <a:rPr lang="en-US" b="1" dirty="0"/>
              <a:t>Environmental and climate science is an evolving discipline. Kepos does not purport to independently verify any scientific facts or opinions related to such. Statements related to environmental and climate science presented herein are based purely on our review of third party sources and represents our beliefs.</a:t>
            </a:r>
          </a:p>
          <a:p>
            <a:pPr>
              <a:lnSpc>
                <a:spcPct val="100000"/>
              </a:lnSpc>
              <a:spcBef>
                <a:spcPts val="300"/>
              </a:spcBef>
              <a:spcAft>
                <a:spcPts val="600"/>
              </a:spcAft>
            </a:pPr>
            <a:endParaRPr lang="en-US" sz="1050" dirty="0"/>
          </a:p>
          <a:p>
            <a:pPr>
              <a:lnSpc>
                <a:spcPct val="100000"/>
              </a:lnSpc>
              <a:spcBef>
                <a:spcPts val="300"/>
              </a:spcBef>
              <a:spcAft>
                <a:spcPts val="600"/>
              </a:spcAft>
            </a:pPr>
            <a:endParaRPr lang="en-US" sz="1050" b="1" dirty="0"/>
          </a:p>
        </p:txBody>
      </p:sp>
      <p:sp>
        <p:nvSpPr>
          <p:cNvPr id="6" name="Slide Number Placeholder 5"/>
          <p:cNvSpPr>
            <a:spLocks noGrp="1"/>
          </p:cNvSpPr>
          <p:nvPr>
            <p:ph type="sldNum" sz="quarter" idx="12"/>
          </p:nvPr>
        </p:nvSpPr>
        <p:spPr/>
        <p:txBody>
          <a:bodyPr/>
          <a:lstStyle/>
          <a:p>
            <a:fld id="{C213CF11-2ACD-46FE-AEE3-0EAAC376403D}" type="slidenum">
              <a:rPr lang="en-US" smtClean="0"/>
              <a:pPr/>
              <a:t>2</a:t>
            </a:fld>
            <a:endParaRPr lang="en-US"/>
          </a:p>
        </p:txBody>
      </p:sp>
      <p:sp>
        <p:nvSpPr>
          <p:cNvPr id="9" name="Text Placeholder 8"/>
          <p:cNvSpPr>
            <a:spLocks noGrp="1"/>
          </p:cNvSpPr>
          <p:nvPr>
            <p:ph type="body" idx="14"/>
          </p:nvPr>
        </p:nvSpPr>
        <p:spPr>
          <a:xfrm>
            <a:off x="368299" y="159654"/>
            <a:ext cx="11452225" cy="225446"/>
          </a:xfrm>
        </p:spPr>
        <p:txBody>
          <a:bodyPr/>
          <a:lstStyle/>
          <a:p>
            <a:r>
              <a:rPr lang="en-US" dirty="0"/>
              <a:t>Disclaimer</a:t>
            </a:r>
          </a:p>
        </p:txBody>
      </p:sp>
    </p:spTree>
    <p:extLst>
      <p:ext uri="{BB962C8B-B14F-4D97-AF65-F5344CB8AC3E}">
        <p14:creationId xmlns:p14="http://schemas.microsoft.com/office/powerpoint/2010/main" val="244382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182904" y="5067923"/>
            <a:ext cx="3344335" cy="3298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855072" y="3895177"/>
            <a:ext cx="105156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578947" y="2969435"/>
            <a:ext cx="109728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ooter Placeholder 3"/>
          <p:cNvSpPr>
            <a:spLocks noGrp="1"/>
          </p:cNvSpPr>
          <p:nvPr>
            <p:ph type="ftr" sz="quarter" idx="11"/>
          </p:nvPr>
        </p:nvSpPr>
        <p:spPr>
          <a:xfrm>
            <a:off x="368107" y="6353740"/>
            <a:ext cx="11452417" cy="189283"/>
          </a:xfrm>
        </p:spPr>
        <p:txBody>
          <a:bodyPr/>
          <a:lstStyle/>
          <a:p>
            <a:r>
              <a:rPr lang="en-US" dirty="0"/>
              <a:t>Source: “</a:t>
            </a:r>
            <a:r>
              <a:rPr lang="en-US" i="1" dirty="0"/>
              <a:t>Steel Is Getting Cleaner.</a:t>
            </a:r>
            <a:r>
              <a:rPr lang="en-US" dirty="0"/>
              <a:t>” New York Times, August 24, 2023. </a:t>
            </a:r>
            <a:r>
              <a:rPr lang="en-US" dirty="0">
                <a:hlinkClick r:id="rId3"/>
              </a:rPr>
              <a:t>https://www.nytimes.com/2023/08/24/climate/steel-is-getting-cleaner.html#:~:text=Electric%20arc%20furnaces%2C%20which%20use,study%20by%20Global%20Energy%20Monitor</a:t>
            </a:r>
            <a:r>
              <a:rPr lang="en-US" dirty="0"/>
              <a:t>. </a:t>
            </a:r>
          </a:p>
        </p:txBody>
      </p:sp>
      <p:sp>
        <p:nvSpPr>
          <p:cNvPr id="5" name="Slide Number Placeholder 4"/>
          <p:cNvSpPr>
            <a:spLocks noGrp="1"/>
          </p:cNvSpPr>
          <p:nvPr>
            <p:ph type="sldNum" sz="quarter" idx="12"/>
          </p:nvPr>
        </p:nvSpPr>
        <p:spPr/>
        <p:txBody>
          <a:bodyPr/>
          <a:lstStyle/>
          <a:p>
            <a:fld id="{C213CF11-2ACD-46FE-AEE3-0EAAC376403D}" type="slidenum">
              <a:rPr lang="en-US" smtClean="0"/>
              <a:pPr/>
              <a:t>3</a:t>
            </a:fld>
            <a:endParaRPr lang="en-US"/>
          </a:p>
        </p:txBody>
      </p:sp>
      <p:sp>
        <p:nvSpPr>
          <p:cNvPr id="7" name="Text Placeholder 6"/>
          <p:cNvSpPr>
            <a:spLocks noGrp="1"/>
          </p:cNvSpPr>
          <p:nvPr>
            <p:ph type="body" idx="15"/>
          </p:nvPr>
        </p:nvSpPr>
        <p:spPr/>
        <p:txBody>
          <a:bodyPr/>
          <a:lstStyle/>
          <a:p>
            <a:r>
              <a:rPr lang="en-US" dirty="0"/>
              <a:t>Orders of Magnitude</a:t>
            </a:r>
          </a:p>
        </p:txBody>
      </p:sp>
      <p:sp>
        <p:nvSpPr>
          <p:cNvPr id="6" name="TextBox 5"/>
          <p:cNvSpPr txBox="1"/>
          <p:nvPr/>
        </p:nvSpPr>
        <p:spPr>
          <a:xfrm>
            <a:off x="1766220" y="2502663"/>
            <a:ext cx="8656384" cy="2923877"/>
          </a:xfrm>
          <a:prstGeom prst="rect">
            <a:avLst/>
          </a:prstGeom>
          <a:noFill/>
        </p:spPr>
        <p:txBody>
          <a:bodyPr wrap="square" rtlCol="0">
            <a:spAutoFit/>
          </a:bodyPr>
          <a:lstStyle/>
          <a:p>
            <a:pPr algn="just">
              <a:spcAft>
                <a:spcPts val="800"/>
              </a:spcAft>
            </a:pPr>
            <a:r>
              <a:rPr lang="en-US" sz="2000" b="1" dirty="0">
                <a:latin typeface="Georgia" panose="02040502050405020303" pitchFamily="18" charset="0"/>
              </a:rPr>
              <a:t>Taxpayers are subsidizing fossil fuels more than ever</a:t>
            </a:r>
            <a:endParaRPr lang="en-US" sz="2000" b="1" baseline="30000" dirty="0">
              <a:latin typeface="Georgia" panose="02040502050405020303" pitchFamily="18" charset="0"/>
            </a:endParaRPr>
          </a:p>
          <a:p>
            <a:pPr algn="just">
              <a:spcAft>
                <a:spcPts val="800"/>
              </a:spcAft>
            </a:pPr>
            <a:r>
              <a:rPr lang="en-US" dirty="0">
                <a:latin typeface="Georgia" panose="02040502050405020303" pitchFamily="18" charset="0"/>
              </a:rPr>
              <a:t>Countries around the world paid a staggering $1.3 billion to make fossil fuels more affordable in 2022, almost triple the bill from two years earlier, according to a report released today by the International Monetary Fund… </a:t>
            </a:r>
          </a:p>
          <a:p>
            <a:pPr algn="just">
              <a:spcAft>
                <a:spcPts val="800"/>
              </a:spcAft>
            </a:pPr>
            <a:r>
              <a:rPr lang="en-US" dirty="0">
                <a:latin typeface="Georgia" panose="02040502050405020303" pitchFamily="18" charset="0"/>
              </a:rPr>
              <a:t>The I.M.F. report calculated a much higher subsidy total of $7 billion when indirect costs were included — especially the amount that governments should charge to account for global warming and local air pollution. </a:t>
            </a:r>
            <a:r>
              <a:rPr lang="en-US" i="1" dirty="0">
                <a:latin typeface="Georgia" panose="02040502050405020303" pitchFamily="18" charset="0"/>
              </a:rPr>
              <a:t>— Manuela </a:t>
            </a:r>
            <a:r>
              <a:rPr lang="en-US" i="1" dirty="0" err="1">
                <a:latin typeface="Georgia" panose="02040502050405020303" pitchFamily="18" charset="0"/>
              </a:rPr>
              <a:t>Andreoni</a:t>
            </a:r>
            <a:endParaRPr lang="en-US" i="1" dirty="0">
              <a:latin typeface="Georgia" panose="02040502050405020303" pitchFamily="18" charset="0"/>
            </a:endParaRPr>
          </a:p>
          <a:p>
            <a:pPr algn="just"/>
            <a:r>
              <a:rPr lang="en-US" b="1" i="1" dirty="0">
                <a:latin typeface="Georgia" panose="02040502050405020303" pitchFamily="18" charset="0"/>
              </a:rPr>
              <a:t>A correction was made on August 24, 2023: </a:t>
            </a:r>
            <a:r>
              <a:rPr lang="en-US" i="1" dirty="0">
                <a:latin typeface="Georgia" panose="02040502050405020303" pitchFamily="18" charset="0"/>
              </a:rPr>
              <a:t>An earlier version of this article misstated the value of fossil fuel subsidies. It is $1.3 trillion, not $1.3 billion.</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3600" b="32802"/>
          <a:stretch/>
        </p:blipFill>
        <p:spPr>
          <a:xfrm>
            <a:off x="1833816" y="1911580"/>
            <a:ext cx="3692324" cy="697809"/>
          </a:xfrm>
          <a:prstGeom prst="rect">
            <a:avLst/>
          </a:prstGeom>
        </p:spPr>
      </p:pic>
      <p:sp>
        <p:nvSpPr>
          <p:cNvPr id="21" name="Title 10"/>
          <p:cNvSpPr>
            <a:spLocks noGrp="1"/>
          </p:cNvSpPr>
          <p:nvPr>
            <p:ph type="title"/>
          </p:nvPr>
        </p:nvSpPr>
        <p:spPr>
          <a:xfrm>
            <a:off x="368300" y="534298"/>
            <a:ext cx="11452417" cy="754053"/>
          </a:xfrm>
        </p:spPr>
        <p:txBody>
          <a:bodyPr/>
          <a:lstStyle/>
          <a:p>
            <a:r>
              <a:rPr lang="en-US" sz="1400" b="1" dirty="0">
                <a:solidFill>
                  <a:srgbClr val="2E6396"/>
                </a:solidFill>
              </a:rPr>
              <a:t>Three Orders of Magnitude Misquote</a:t>
            </a:r>
            <a:br>
              <a:rPr lang="en-US" dirty="0"/>
            </a:br>
            <a:r>
              <a:rPr lang="en-US" dirty="0"/>
              <a:t>Billions versus Trillions</a:t>
            </a:r>
          </a:p>
        </p:txBody>
      </p:sp>
    </p:spTree>
    <p:extLst>
      <p:ext uri="{BB962C8B-B14F-4D97-AF65-F5344CB8AC3E}">
        <p14:creationId xmlns:p14="http://schemas.microsoft.com/office/powerpoint/2010/main" val="2413187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
          <p:cNvSpPr>
            <a:spLocks noChangeAspect="1" noChangeArrowheads="1" noTextEdit="1"/>
          </p:cNvSpPr>
          <p:nvPr/>
        </p:nvSpPr>
        <p:spPr bwMode="auto">
          <a:xfrm>
            <a:off x="440874" y="1742559"/>
            <a:ext cx="7947658" cy="33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p:cNvSpPr>
            <a:spLocks noGrp="1"/>
          </p:cNvSpPr>
          <p:nvPr>
            <p:ph type="sldNum" sz="quarter" idx="12"/>
          </p:nvPr>
        </p:nvSpPr>
        <p:spPr/>
        <p:txBody>
          <a:bodyPr/>
          <a:lstStyle/>
          <a:p>
            <a:fld id="{C213CF11-2ACD-46FE-AEE3-0EAAC376403D}" type="slidenum">
              <a:rPr lang="en-US" smtClean="0"/>
              <a:pPr/>
              <a:t>4</a:t>
            </a:fld>
            <a:endParaRPr lang="en-US"/>
          </a:p>
        </p:txBody>
      </p:sp>
      <p:sp>
        <p:nvSpPr>
          <p:cNvPr id="7" name="Text Placeholder 6"/>
          <p:cNvSpPr>
            <a:spLocks noGrp="1"/>
          </p:cNvSpPr>
          <p:nvPr>
            <p:ph type="body" idx="15"/>
          </p:nvPr>
        </p:nvSpPr>
        <p:spPr/>
        <p:txBody>
          <a:bodyPr/>
          <a:lstStyle/>
          <a:p>
            <a:r>
              <a:rPr lang="en-US" dirty="0"/>
              <a:t>Orders of Magnitude</a:t>
            </a:r>
          </a:p>
        </p:txBody>
      </p:sp>
      <p:sp>
        <p:nvSpPr>
          <p:cNvPr id="21" name="Title 10"/>
          <p:cNvSpPr>
            <a:spLocks noGrp="1"/>
          </p:cNvSpPr>
          <p:nvPr>
            <p:ph type="title"/>
          </p:nvPr>
        </p:nvSpPr>
        <p:spPr>
          <a:xfrm>
            <a:off x="368300" y="534298"/>
            <a:ext cx="11452417" cy="754053"/>
          </a:xfrm>
        </p:spPr>
        <p:txBody>
          <a:bodyPr/>
          <a:lstStyle/>
          <a:p>
            <a:r>
              <a:rPr lang="en-US" sz="1400" b="1" dirty="0">
                <a:solidFill>
                  <a:srgbClr val="2E6396"/>
                </a:solidFill>
              </a:rPr>
              <a:t>From $1.5 Trillion to around $4 Trillion</a:t>
            </a:r>
            <a:br>
              <a:rPr lang="en-US" dirty="0"/>
            </a:br>
            <a:r>
              <a:rPr lang="en-US" dirty="0"/>
              <a:t>Can We Scale Low Carbon Investments 3 Times?</a:t>
            </a:r>
          </a:p>
        </p:txBody>
      </p:sp>
      <p:sp>
        <p:nvSpPr>
          <p:cNvPr id="9" name="Title 10">
            <a:extLst>
              <a:ext uri="{FF2B5EF4-FFF2-40B4-BE49-F238E27FC236}">
                <a16:creationId xmlns:a16="http://schemas.microsoft.com/office/drawing/2014/main" id="{5E74C9D6-319F-34F5-9615-D134ED78A1D2}"/>
              </a:ext>
            </a:extLst>
          </p:cNvPr>
          <p:cNvSpPr txBox="1">
            <a:spLocks/>
          </p:cNvSpPr>
          <p:nvPr/>
        </p:nvSpPr>
        <p:spPr>
          <a:xfrm>
            <a:off x="1101726" y="2328807"/>
            <a:ext cx="4217736" cy="400110"/>
          </a:xfrm>
          <a:prstGeom prst="rect">
            <a:avLst/>
          </a:prstGeom>
        </p:spPr>
        <p:txBody>
          <a:bodyPr vert="horz" wrap="square" lIns="0" tIns="45720" rIns="0" bIns="45720" rtlCol="0" anchor="t">
            <a:spAutoFit/>
          </a:bodyPr>
          <a:lstStyle>
            <a:lvl1pPr algn="l" defTabSz="914400" rtl="0" eaLnBrk="1" latinLnBrk="0" hangingPunct="1">
              <a:spcBef>
                <a:spcPct val="0"/>
              </a:spcBef>
              <a:buNone/>
              <a:defRPr sz="2900" kern="1200">
                <a:solidFill>
                  <a:schemeClr val="accent1"/>
                </a:solidFill>
                <a:latin typeface="+mj-lt"/>
                <a:ea typeface="+mj-ea"/>
                <a:cs typeface="+mj-cs"/>
              </a:defRPr>
            </a:lvl1pPr>
          </a:lstStyle>
          <a:p>
            <a:r>
              <a:rPr lang="en-US" sz="2000" dirty="0"/>
              <a:t>Focus on policy expectations</a:t>
            </a:r>
          </a:p>
        </p:txBody>
      </p:sp>
      <p:sp>
        <p:nvSpPr>
          <p:cNvPr id="3" name="TextBox 2"/>
          <p:cNvSpPr txBox="1"/>
          <p:nvPr/>
        </p:nvSpPr>
        <p:spPr>
          <a:xfrm>
            <a:off x="1430587" y="2728917"/>
            <a:ext cx="5927558" cy="546240"/>
          </a:xfrm>
          <a:prstGeom prst="rect">
            <a:avLst/>
          </a:prstGeom>
          <a:noFill/>
        </p:spPr>
        <p:txBody>
          <a:bodyPr wrap="square" rtlCol="0">
            <a:spAutoFit/>
          </a:bodyPr>
          <a:lstStyle/>
          <a:p>
            <a:pPr marL="285750" indent="-285750">
              <a:lnSpc>
                <a:spcPct val="110000"/>
              </a:lnSpc>
              <a:spcAft>
                <a:spcPts val="600"/>
              </a:spcAft>
              <a:buFont typeface="Arial" panose="020B0604020202020204" pitchFamily="34" charset="0"/>
              <a:buChar char="•"/>
            </a:pPr>
            <a:r>
              <a:rPr lang="en-US" sz="1400" b="1" dirty="0">
                <a:solidFill>
                  <a:schemeClr val="accent3"/>
                </a:solidFill>
              </a:rPr>
              <a:t>Optimized portfolio allocations today are very sensitive to expected future returns </a:t>
            </a:r>
          </a:p>
        </p:txBody>
      </p:sp>
      <p:sp>
        <p:nvSpPr>
          <p:cNvPr id="10" name="Title 10">
            <a:extLst>
              <a:ext uri="{FF2B5EF4-FFF2-40B4-BE49-F238E27FC236}">
                <a16:creationId xmlns:a16="http://schemas.microsoft.com/office/drawing/2014/main" id="{574F0E71-4E7E-A077-A762-048B058F8040}"/>
              </a:ext>
            </a:extLst>
          </p:cNvPr>
          <p:cNvSpPr txBox="1">
            <a:spLocks/>
          </p:cNvSpPr>
          <p:nvPr/>
        </p:nvSpPr>
        <p:spPr>
          <a:xfrm>
            <a:off x="1101726" y="3835005"/>
            <a:ext cx="5892632" cy="400110"/>
          </a:xfrm>
          <a:prstGeom prst="rect">
            <a:avLst/>
          </a:prstGeom>
        </p:spPr>
        <p:txBody>
          <a:bodyPr vert="horz" wrap="square" lIns="0" tIns="45720" rIns="0" bIns="45720" rtlCol="0" anchor="t">
            <a:spAutoFit/>
          </a:bodyPr>
          <a:lstStyle>
            <a:lvl1pPr algn="l" defTabSz="914400" rtl="0" eaLnBrk="1" latinLnBrk="0" hangingPunct="1">
              <a:spcBef>
                <a:spcPct val="0"/>
              </a:spcBef>
              <a:buNone/>
              <a:defRPr sz="2900" kern="1200">
                <a:solidFill>
                  <a:schemeClr val="accent1"/>
                </a:solidFill>
                <a:latin typeface="+mj-lt"/>
                <a:ea typeface="+mj-ea"/>
                <a:cs typeface="+mj-cs"/>
              </a:defRPr>
            </a:lvl1pPr>
          </a:lstStyle>
          <a:p>
            <a:r>
              <a:rPr lang="en-US" sz="2000" dirty="0"/>
              <a:t>Use financial engineering to create credibility</a:t>
            </a:r>
          </a:p>
        </p:txBody>
      </p:sp>
      <p:sp>
        <p:nvSpPr>
          <p:cNvPr id="11" name="TextBox 10"/>
          <p:cNvSpPr txBox="1"/>
          <p:nvPr/>
        </p:nvSpPr>
        <p:spPr>
          <a:xfrm>
            <a:off x="1430587" y="4246878"/>
            <a:ext cx="5927558" cy="309252"/>
          </a:xfrm>
          <a:prstGeom prst="rect">
            <a:avLst/>
          </a:prstGeom>
          <a:noFill/>
        </p:spPr>
        <p:txBody>
          <a:bodyPr wrap="square" rtlCol="0">
            <a:spAutoFit/>
          </a:bodyPr>
          <a:lstStyle/>
          <a:p>
            <a:pPr marL="285750" indent="-285750">
              <a:lnSpc>
                <a:spcPct val="110000"/>
              </a:lnSpc>
              <a:spcAft>
                <a:spcPts val="600"/>
              </a:spcAft>
              <a:buFont typeface="Arial" panose="020B0604020202020204" pitchFamily="34" charset="0"/>
              <a:buChar char="•"/>
            </a:pPr>
            <a:r>
              <a:rPr lang="en-US" sz="1400" b="1" dirty="0">
                <a:solidFill>
                  <a:schemeClr val="accent3"/>
                </a:solidFill>
              </a:rPr>
              <a:t>Consider TIPS – Treasury Inflation Protected Securities</a:t>
            </a:r>
          </a:p>
        </p:txBody>
      </p:sp>
      <p:sp>
        <p:nvSpPr>
          <p:cNvPr id="14" name="Title 10">
            <a:extLst>
              <a:ext uri="{FF2B5EF4-FFF2-40B4-BE49-F238E27FC236}">
                <a16:creationId xmlns:a16="http://schemas.microsoft.com/office/drawing/2014/main" id="{1F19B56B-1CF8-4137-B014-6479546210BD}"/>
              </a:ext>
            </a:extLst>
          </p:cNvPr>
          <p:cNvSpPr txBox="1">
            <a:spLocks/>
          </p:cNvSpPr>
          <p:nvPr/>
        </p:nvSpPr>
        <p:spPr>
          <a:xfrm>
            <a:off x="1101726" y="5007202"/>
            <a:ext cx="4711456" cy="400110"/>
          </a:xfrm>
          <a:prstGeom prst="rect">
            <a:avLst/>
          </a:prstGeom>
        </p:spPr>
        <p:txBody>
          <a:bodyPr vert="horz" wrap="square" lIns="0" tIns="45720" rIns="0" bIns="45720" rtlCol="0" anchor="t">
            <a:spAutoFit/>
          </a:bodyPr>
          <a:lstStyle>
            <a:lvl1pPr algn="l" defTabSz="914400" rtl="0" eaLnBrk="1" latinLnBrk="0" hangingPunct="1">
              <a:spcBef>
                <a:spcPct val="0"/>
              </a:spcBef>
              <a:buNone/>
              <a:defRPr sz="2900" kern="1200">
                <a:solidFill>
                  <a:schemeClr val="accent1"/>
                </a:solidFill>
                <a:latin typeface="+mj-lt"/>
                <a:ea typeface="+mj-ea"/>
                <a:cs typeface="+mj-cs"/>
              </a:defRPr>
            </a:lvl1pPr>
          </a:lstStyle>
          <a:p>
            <a:r>
              <a:rPr lang="en-US" sz="2000" dirty="0"/>
              <a:t>Start by defining a carbon price</a:t>
            </a:r>
          </a:p>
        </p:txBody>
      </p:sp>
      <p:sp>
        <p:nvSpPr>
          <p:cNvPr id="12" name="TextBox 11"/>
          <p:cNvSpPr txBox="1"/>
          <p:nvPr/>
        </p:nvSpPr>
        <p:spPr>
          <a:xfrm>
            <a:off x="1430587" y="5430837"/>
            <a:ext cx="5927558" cy="309252"/>
          </a:xfrm>
          <a:prstGeom prst="rect">
            <a:avLst/>
          </a:prstGeom>
          <a:noFill/>
        </p:spPr>
        <p:txBody>
          <a:bodyPr wrap="square" rtlCol="0">
            <a:spAutoFit/>
          </a:bodyPr>
          <a:lstStyle/>
          <a:p>
            <a:pPr marL="285750" indent="-285750">
              <a:lnSpc>
                <a:spcPct val="110000"/>
              </a:lnSpc>
              <a:spcAft>
                <a:spcPts val="600"/>
              </a:spcAft>
              <a:buFont typeface="Arial" panose="020B0604020202020204" pitchFamily="34" charset="0"/>
              <a:buChar char="•"/>
            </a:pPr>
            <a:r>
              <a:rPr lang="en-US" sz="1400" b="1" dirty="0">
                <a:solidFill>
                  <a:schemeClr val="accent3"/>
                </a:solidFill>
              </a:rPr>
              <a:t>Incentives come in many forms</a:t>
            </a:r>
          </a:p>
        </p:txBody>
      </p:sp>
    </p:spTree>
    <p:extLst>
      <p:ext uri="{BB962C8B-B14F-4D97-AF65-F5344CB8AC3E}">
        <p14:creationId xmlns:p14="http://schemas.microsoft.com/office/powerpoint/2010/main" val="182429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itle 10"/>
          <p:cNvSpPr>
            <a:spLocks noGrp="1"/>
          </p:cNvSpPr>
          <p:nvPr>
            <p:ph type="title"/>
          </p:nvPr>
        </p:nvSpPr>
        <p:spPr/>
        <p:txBody>
          <a:bodyPr/>
          <a:lstStyle/>
          <a:p>
            <a:r>
              <a:rPr lang="en-US" sz="1400" b="1" dirty="0">
                <a:solidFill>
                  <a:srgbClr val="2E6396"/>
                </a:solidFill>
              </a:rPr>
              <a:t>DATA AGGREGATION</a:t>
            </a:r>
            <a:br>
              <a:rPr lang="en-US" dirty="0"/>
            </a:br>
            <a:r>
              <a:rPr lang="en-US" dirty="0"/>
              <a:t>Computation of the Carbon Barometer</a:t>
            </a:r>
          </a:p>
        </p:txBody>
      </p:sp>
      <p:sp>
        <p:nvSpPr>
          <p:cNvPr id="5" name="Slide Number Placeholder 4"/>
          <p:cNvSpPr>
            <a:spLocks noGrp="1"/>
          </p:cNvSpPr>
          <p:nvPr>
            <p:ph type="sldNum" sz="quarter" idx="12"/>
          </p:nvPr>
        </p:nvSpPr>
        <p:spPr/>
        <p:txBody>
          <a:bodyPr/>
          <a:lstStyle/>
          <a:p>
            <a:fld id="{C213CF11-2ACD-46FE-AEE3-0EAAC376403D}" type="slidenum">
              <a:rPr lang="en-US" smtClean="0"/>
              <a:pPr/>
              <a:t>5</a:t>
            </a:fld>
            <a:endParaRPr lang="en-US"/>
          </a:p>
        </p:txBody>
      </p:sp>
      <p:sp>
        <p:nvSpPr>
          <p:cNvPr id="4" name="Text Placeholder 3"/>
          <p:cNvSpPr>
            <a:spLocks noGrp="1"/>
          </p:cNvSpPr>
          <p:nvPr>
            <p:ph type="body" idx="15"/>
          </p:nvPr>
        </p:nvSpPr>
        <p:spPr>
          <a:xfrm>
            <a:off x="368111" y="159654"/>
            <a:ext cx="11452414" cy="225446"/>
          </a:xfrm>
        </p:spPr>
        <p:txBody>
          <a:bodyPr/>
          <a:lstStyle/>
          <a:p>
            <a:r>
              <a:rPr lang="en-US" dirty="0"/>
              <a:t>Carbon Barometer Overview</a:t>
            </a:r>
          </a:p>
        </p:txBody>
      </p:sp>
      <p:sp>
        <p:nvSpPr>
          <p:cNvPr id="126" name="Google Shape;127;p17"/>
          <p:cNvSpPr txBox="1"/>
          <p:nvPr/>
        </p:nvSpPr>
        <p:spPr>
          <a:xfrm>
            <a:off x="2479416" y="2221896"/>
            <a:ext cx="1890000" cy="49552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400" dirty="0">
                <a:solidFill>
                  <a:srgbClr val="0A3670"/>
                </a:solidFill>
                <a:latin typeface="+mj-lt"/>
                <a:ea typeface="Helvetica Neue"/>
                <a:cs typeface="Helvetica Neue"/>
                <a:sym typeface="Helvetica Neue"/>
              </a:rPr>
              <a:t>Country-specific </a:t>
            </a:r>
            <a:br>
              <a:rPr lang="en" sz="1400" dirty="0">
                <a:solidFill>
                  <a:srgbClr val="0A3670"/>
                </a:solidFill>
                <a:latin typeface="+mj-lt"/>
                <a:ea typeface="Helvetica Neue"/>
                <a:cs typeface="Helvetica Neue"/>
                <a:sym typeface="Helvetica Neue"/>
              </a:rPr>
            </a:br>
            <a:r>
              <a:rPr lang="en" sz="1400" dirty="0">
                <a:solidFill>
                  <a:srgbClr val="0A3670"/>
                </a:solidFill>
                <a:latin typeface="+mj-lt"/>
                <a:ea typeface="Helvetica Neue"/>
                <a:cs typeface="Helvetica Neue"/>
                <a:sym typeface="Helvetica Neue"/>
              </a:rPr>
              <a:t>Policy Documents</a:t>
            </a:r>
            <a:endParaRPr sz="1400" i="0" u="none" strike="noStrike" cap="none" dirty="0">
              <a:solidFill>
                <a:srgbClr val="0A3670"/>
              </a:solidFill>
              <a:latin typeface="+mj-lt"/>
              <a:ea typeface="Helvetica Neue"/>
              <a:cs typeface="Helvetica Neue"/>
              <a:sym typeface="Helvetica Neue"/>
            </a:endParaRPr>
          </a:p>
        </p:txBody>
      </p:sp>
      <p:grpSp>
        <p:nvGrpSpPr>
          <p:cNvPr id="2" name="Group 1"/>
          <p:cNvGrpSpPr/>
          <p:nvPr/>
        </p:nvGrpSpPr>
        <p:grpSpPr>
          <a:xfrm>
            <a:off x="1640639" y="2092333"/>
            <a:ext cx="646669" cy="654899"/>
            <a:chOff x="1640639" y="2092333"/>
            <a:chExt cx="646669" cy="654899"/>
          </a:xfrm>
        </p:grpSpPr>
        <p:grpSp>
          <p:nvGrpSpPr>
            <p:cNvPr id="130" name="Google Shape;128;p17"/>
            <p:cNvGrpSpPr/>
            <p:nvPr/>
          </p:nvGrpSpPr>
          <p:grpSpPr>
            <a:xfrm>
              <a:off x="1998597" y="2319218"/>
              <a:ext cx="288711" cy="386331"/>
              <a:chOff x="391329" y="1427020"/>
              <a:chExt cx="354900" cy="474900"/>
            </a:xfrm>
          </p:grpSpPr>
          <p:sp>
            <p:nvSpPr>
              <p:cNvPr id="131" name="Google Shape;129;p17"/>
              <p:cNvSpPr/>
              <p:nvPr/>
            </p:nvSpPr>
            <p:spPr>
              <a:xfrm>
                <a:off x="391329" y="1427020"/>
                <a:ext cx="354900" cy="474900"/>
              </a:xfrm>
              <a:prstGeom prst="roundRect">
                <a:avLst>
                  <a:gd name="adj" fmla="val 1819"/>
                </a:avLst>
              </a:prstGeom>
              <a:solidFill>
                <a:srgbClr val="FFFFFF"/>
              </a:solidFill>
              <a:ln w="9525" cap="flat" cmpd="sng">
                <a:solidFill>
                  <a:srgbClr val="CCD6E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2" name="Google Shape;130;p17"/>
              <p:cNvCxnSpPr/>
              <p:nvPr/>
            </p:nvCxnSpPr>
            <p:spPr>
              <a:xfrm rot="10800000">
                <a:off x="427778" y="1499734"/>
                <a:ext cx="139800" cy="0"/>
              </a:xfrm>
              <a:prstGeom prst="straightConnector1">
                <a:avLst/>
              </a:prstGeom>
              <a:noFill/>
              <a:ln w="9525" cap="flat" cmpd="sng">
                <a:solidFill>
                  <a:srgbClr val="BFBFBF"/>
                </a:solidFill>
                <a:prstDash val="solid"/>
                <a:round/>
                <a:headEnd type="none" w="sm" len="sm"/>
                <a:tailEnd type="none" w="sm" len="sm"/>
              </a:ln>
            </p:spPr>
          </p:cxnSp>
          <p:cxnSp>
            <p:nvCxnSpPr>
              <p:cNvPr id="136" name="Google Shape;131;p17"/>
              <p:cNvCxnSpPr/>
              <p:nvPr/>
            </p:nvCxnSpPr>
            <p:spPr>
              <a:xfrm rot="10800000">
                <a:off x="427970" y="1534244"/>
                <a:ext cx="273000" cy="0"/>
              </a:xfrm>
              <a:prstGeom prst="straightConnector1">
                <a:avLst/>
              </a:prstGeom>
              <a:noFill/>
              <a:ln w="9525" cap="flat" cmpd="sng">
                <a:solidFill>
                  <a:srgbClr val="BFBFBF"/>
                </a:solidFill>
                <a:prstDash val="solid"/>
                <a:round/>
                <a:headEnd type="none" w="sm" len="sm"/>
                <a:tailEnd type="none" w="sm" len="sm"/>
              </a:ln>
            </p:spPr>
          </p:cxnSp>
          <p:cxnSp>
            <p:nvCxnSpPr>
              <p:cNvPr id="137" name="Google Shape;132;p17"/>
              <p:cNvCxnSpPr/>
              <p:nvPr/>
            </p:nvCxnSpPr>
            <p:spPr>
              <a:xfrm rot="10800000">
                <a:off x="427970" y="1568754"/>
                <a:ext cx="273000" cy="0"/>
              </a:xfrm>
              <a:prstGeom prst="straightConnector1">
                <a:avLst/>
              </a:prstGeom>
              <a:noFill/>
              <a:ln w="9525" cap="flat" cmpd="sng">
                <a:solidFill>
                  <a:srgbClr val="BFBFBF"/>
                </a:solidFill>
                <a:prstDash val="solid"/>
                <a:round/>
                <a:headEnd type="none" w="sm" len="sm"/>
                <a:tailEnd type="none" w="sm" len="sm"/>
              </a:ln>
            </p:spPr>
          </p:cxnSp>
          <p:cxnSp>
            <p:nvCxnSpPr>
              <p:cNvPr id="138" name="Google Shape;133;p17"/>
              <p:cNvCxnSpPr/>
              <p:nvPr/>
            </p:nvCxnSpPr>
            <p:spPr>
              <a:xfrm rot="10800000">
                <a:off x="427970" y="1603264"/>
                <a:ext cx="273000" cy="0"/>
              </a:xfrm>
              <a:prstGeom prst="straightConnector1">
                <a:avLst/>
              </a:prstGeom>
              <a:noFill/>
              <a:ln w="9525" cap="flat" cmpd="sng">
                <a:solidFill>
                  <a:srgbClr val="BFBFBF"/>
                </a:solidFill>
                <a:prstDash val="solid"/>
                <a:round/>
                <a:headEnd type="none" w="sm" len="sm"/>
                <a:tailEnd type="none" w="sm" len="sm"/>
              </a:ln>
            </p:spPr>
          </p:cxnSp>
          <p:pic>
            <p:nvPicPr>
              <p:cNvPr id="139" name="Google Shape;134;p17"/>
              <p:cNvPicPr preferRelativeResize="0"/>
              <p:nvPr/>
            </p:nvPicPr>
            <p:blipFill rotWithShape="1">
              <a:blip r:embed="rId3">
                <a:alphaModFix/>
              </a:blip>
              <a:srcRect/>
              <a:stretch/>
            </p:blipFill>
            <p:spPr>
              <a:xfrm>
                <a:off x="482865" y="1696677"/>
                <a:ext cx="171974" cy="181013"/>
              </a:xfrm>
              <a:prstGeom prst="rect">
                <a:avLst/>
              </a:prstGeom>
              <a:noFill/>
              <a:ln>
                <a:noFill/>
              </a:ln>
            </p:spPr>
          </p:pic>
          <p:cxnSp>
            <p:nvCxnSpPr>
              <p:cNvPr id="140" name="Google Shape;135;p17"/>
              <p:cNvCxnSpPr/>
              <p:nvPr/>
            </p:nvCxnSpPr>
            <p:spPr>
              <a:xfrm rot="10800000">
                <a:off x="427970" y="1637774"/>
                <a:ext cx="273000" cy="0"/>
              </a:xfrm>
              <a:prstGeom prst="straightConnector1">
                <a:avLst/>
              </a:prstGeom>
              <a:noFill/>
              <a:ln w="9525" cap="flat" cmpd="sng">
                <a:solidFill>
                  <a:srgbClr val="BFBFBF"/>
                </a:solidFill>
                <a:prstDash val="solid"/>
                <a:round/>
                <a:headEnd type="none" w="sm" len="sm"/>
                <a:tailEnd type="none" w="sm" len="sm"/>
              </a:ln>
            </p:spPr>
          </p:cxnSp>
        </p:grpSp>
        <p:grpSp>
          <p:nvGrpSpPr>
            <p:cNvPr id="141" name="Google Shape;136;p17"/>
            <p:cNvGrpSpPr/>
            <p:nvPr/>
          </p:nvGrpSpPr>
          <p:grpSpPr>
            <a:xfrm>
              <a:off x="1746187" y="2360901"/>
              <a:ext cx="288711" cy="386331"/>
              <a:chOff x="391329" y="2276245"/>
              <a:chExt cx="354900" cy="474900"/>
            </a:xfrm>
          </p:grpSpPr>
          <p:sp>
            <p:nvSpPr>
              <p:cNvPr id="143" name="Google Shape;137;p17"/>
              <p:cNvSpPr/>
              <p:nvPr/>
            </p:nvSpPr>
            <p:spPr>
              <a:xfrm>
                <a:off x="391329" y="2276245"/>
                <a:ext cx="354900" cy="474900"/>
              </a:xfrm>
              <a:prstGeom prst="roundRect">
                <a:avLst>
                  <a:gd name="adj" fmla="val 1819"/>
                </a:avLst>
              </a:prstGeom>
              <a:solidFill>
                <a:srgbClr val="FFFFFF"/>
              </a:solidFill>
              <a:ln w="9525" cap="flat" cmpd="sng">
                <a:solidFill>
                  <a:srgbClr val="CCD6E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7" name="Google Shape;138;p17"/>
              <p:cNvCxnSpPr/>
              <p:nvPr/>
            </p:nvCxnSpPr>
            <p:spPr>
              <a:xfrm rot="10800000">
                <a:off x="427778" y="2348959"/>
                <a:ext cx="139800" cy="0"/>
              </a:xfrm>
              <a:prstGeom prst="straightConnector1">
                <a:avLst/>
              </a:prstGeom>
              <a:noFill/>
              <a:ln w="9525" cap="flat" cmpd="sng">
                <a:solidFill>
                  <a:srgbClr val="BFBFBF"/>
                </a:solidFill>
                <a:prstDash val="solid"/>
                <a:round/>
                <a:headEnd type="none" w="sm" len="sm"/>
                <a:tailEnd type="none" w="sm" len="sm"/>
              </a:ln>
            </p:spPr>
          </p:cxnSp>
          <p:cxnSp>
            <p:nvCxnSpPr>
              <p:cNvPr id="148" name="Google Shape;139;p17"/>
              <p:cNvCxnSpPr/>
              <p:nvPr/>
            </p:nvCxnSpPr>
            <p:spPr>
              <a:xfrm rot="10800000">
                <a:off x="427970" y="2383469"/>
                <a:ext cx="273000" cy="0"/>
              </a:xfrm>
              <a:prstGeom prst="straightConnector1">
                <a:avLst/>
              </a:prstGeom>
              <a:noFill/>
              <a:ln w="9525" cap="flat" cmpd="sng">
                <a:solidFill>
                  <a:srgbClr val="BFBFBF"/>
                </a:solidFill>
                <a:prstDash val="solid"/>
                <a:round/>
                <a:headEnd type="none" w="sm" len="sm"/>
                <a:tailEnd type="none" w="sm" len="sm"/>
              </a:ln>
            </p:spPr>
          </p:cxnSp>
          <p:cxnSp>
            <p:nvCxnSpPr>
              <p:cNvPr id="149" name="Google Shape;140;p17"/>
              <p:cNvCxnSpPr/>
              <p:nvPr/>
            </p:nvCxnSpPr>
            <p:spPr>
              <a:xfrm rot="10800000">
                <a:off x="427970" y="2417980"/>
                <a:ext cx="273000" cy="0"/>
              </a:xfrm>
              <a:prstGeom prst="straightConnector1">
                <a:avLst/>
              </a:prstGeom>
              <a:noFill/>
              <a:ln w="9525" cap="flat" cmpd="sng">
                <a:solidFill>
                  <a:srgbClr val="BFBFBF"/>
                </a:solidFill>
                <a:prstDash val="solid"/>
                <a:round/>
                <a:headEnd type="none" w="sm" len="sm"/>
                <a:tailEnd type="none" w="sm" len="sm"/>
              </a:ln>
            </p:spPr>
          </p:cxnSp>
          <p:cxnSp>
            <p:nvCxnSpPr>
              <p:cNvPr id="150" name="Google Shape;141;p17"/>
              <p:cNvCxnSpPr/>
              <p:nvPr/>
            </p:nvCxnSpPr>
            <p:spPr>
              <a:xfrm rot="10800000">
                <a:off x="427970" y="2452490"/>
                <a:ext cx="273000" cy="0"/>
              </a:xfrm>
              <a:prstGeom prst="straightConnector1">
                <a:avLst/>
              </a:prstGeom>
              <a:noFill/>
              <a:ln w="9525" cap="flat" cmpd="sng">
                <a:solidFill>
                  <a:srgbClr val="BFBFBF"/>
                </a:solidFill>
                <a:prstDash val="solid"/>
                <a:round/>
                <a:headEnd type="none" w="sm" len="sm"/>
                <a:tailEnd type="none" w="sm" len="sm"/>
              </a:ln>
            </p:spPr>
          </p:cxnSp>
          <p:cxnSp>
            <p:nvCxnSpPr>
              <p:cNvPr id="151" name="Google Shape;142;p17"/>
              <p:cNvCxnSpPr/>
              <p:nvPr/>
            </p:nvCxnSpPr>
            <p:spPr>
              <a:xfrm rot="10800000">
                <a:off x="427970" y="2487000"/>
                <a:ext cx="273000" cy="0"/>
              </a:xfrm>
              <a:prstGeom prst="straightConnector1">
                <a:avLst/>
              </a:prstGeom>
              <a:noFill/>
              <a:ln w="9525" cap="flat" cmpd="sng">
                <a:solidFill>
                  <a:srgbClr val="BFBFBF"/>
                </a:solidFill>
                <a:prstDash val="solid"/>
                <a:round/>
                <a:headEnd type="none" w="sm" len="sm"/>
                <a:tailEnd type="none" w="sm" len="sm"/>
              </a:ln>
            </p:spPr>
          </p:cxnSp>
          <p:cxnSp>
            <p:nvCxnSpPr>
              <p:cNvPr id="152" name="Google Shape;143;p17"/>
              <p:cNvCxnSpPr/>
              <p:nvPr/>
            </p:nvCxnSpPr>
            <p:spPr>
              <a:xfrm rot="10800000">
                <a:off x="427966" y="2521532"/>
                <a:ext cx="273000" cy="0"/>
              </a:xfrm>
              <a:prstGeom prst="straightConnector1">
                <a:avLst/>
              </a:prstGeom>
              <a:noFill/>
              <a:ln w="9525" cap="flat" cmpd="sng">
                <a:solidFill>
                  <a:srgbClr val="BFBFBF"/>
                </a:solidFill>
                <a:prstDash val="solid"/>
                <a:round/>
                <a:headEnd type="none" w="sm" len="sm"/>
                <a:tailEnd type="none" w="sm" len="sm"/>
              </a:ln>
            </p:spPr>
          </p:cxnSp>
          <p:cxnSp>
            <p:nvCxnSpPr>
              <p:cNvPr id="153" name="Google Shape;144;p17"/>
              <p:cNvCxnSpPr/>
              <p:nvPr/>
            </p:nvCxnSpPr>
            <p:spPr>
              <a:xfrm rot="10800000">
                <a:off x="427966" y="2590553"/>
                <a:ext cx="273000" cy="0"/>
              </a:xfrm>
              <a:prstGeom prst="straightConnector1">
                <a:avLst/>
              </a:prstGeom>
              <a:noFill/>
              <a:ln w="9525" cap="flat" cmpd="sng">
                <a:solidFill>
                  <a:srgbClr val="BFBFBF"/>
                </a:solidFill>
                <a:prstDash val="solid"/>
                <a:round/>
                <a:headEnd type="none" w="sm" len="sm"/>
                <a:tailEnd type="none" w="sm" len="sm"/>
              </a:ln>
            </p:spPr>
          </p:cxnSp>
          <p:cxnSp>
            <p:nvCxnSpPr>
              <p:cNvPr id="171" name="Google Shape;145;p17"/>
              <p:cNvCxnSpPr/>
              <p:nvPr/>
            </p:nvCxnSpPr>
            <p:spPr>
              <a:xfrm rot="10800000">
                <a:off x="427966" y="2625063"/>
                <a:ext cx="273000" cy="0"/>
              </a:xfrm>
              <a:prstGeom prst="straightConnector1">
                <a:avLst/>
              </a:prstGeom>
              <a:noFill/>
              <a:ln w="9525" cap="flat" cmpd="sng">
                <a:solidFill>
                  <a:srgbClr val="BFBFBF"/>
                </a:solidFill>
                <a:prstDash val="solid"/>
                <a:round/>
                <a:headEnd type="none" w="sm" len="sm"/>
                <a:tailEnd type="none" w="sm" len="sm"/>
              </a:ln>
            </p:spPr>
          </p:cxnSp>
          <p:pic>
            <p:nvPicPr>
              <p:cNvPr id="172" name="Google Shape;146;p17"/>
              <p:cNvPicPr preferRelativeResize="0"/>
              <p:nvPr/>
            </p:nvPicPr>
            <p:blipFill rotWithShape="1">
              <a:blip r:embed="rId4">
                <a:alphaModFix/>
              </a:blip>
              <a:srcRect/>
              <a:stretch/>
            </p:blipFill>
            <p:spPr>
              <a:xfrm>
                <a:off x="616000" y="2666842"/>
                <a:ext cx="84975" cy="58266"/>
              </a:xfrm>
              <a:prstGeom prst="rect">
                <a:avLst/>
              </a:prstGeom>
              <a:noFill/>
              <a:ln>
                <a:noFill/>
              </a:ln>
            </p:spPr>
          </p:pic>
          <p:cxnSp>
            <p:nvCxnSpPr>
              <p:cNvPr id="173" name="Google Shape;147;p17"/>
              <p:cNvCxnSpPr/>
              <p:nvPr/>
            </p:nvCxnSpPr>
            <p:spPr>
              <a:xfrm rot="10800000">
                <a:off x="427774" y="2666858"/>
                <a:ext cx="139800" cy="0"/>
              </a:xfrm>
              <a:prstGeom prst="straightConnector1">
                <a:avLst/>
              </a:prstGeom>
              <a:noFill/>
              <a:ln w="9525" cap="flat" cmpd="sng">
                <a:solidFill>
                  <a:srgbClr val="BFBFBF"/>
                </a:solidFill>
                <a:prstDash val="solid"/>
                <a:round/>
                <a:headEnd type="none" w="sm" len="sm"/>
                <a:tailEnd type="none" w="sm" len="sm"/>
              </a:ln>
            </p:spPr>
          </p:cxnSp>
          <p:cxnSp>
            <p:nvCxnSpPr>
              <p:cNvPr id="180" name="Google Shape;148;p17"/>
              <p:cNvCxnSpPr/>
              <p:nvPr/>
            </p:nvCxnSpPr>
            <p:spPr>
              <a:xfrm rot="10800000">
                <a:off x="427774" y="2695983"/>
                <a:ext cx="139800" cy="0"/>
              </a:xfrm>
              <a:prstGeom prst="straightConnector1">
                <a:avLst/>
              </a:prstGeom>
              <a:noFill/>
              <a:ln w="9525" cap="flat" cmpd="sng">
                <a:solidFill>
                  <a:srgbClr val="BFBFBF"/>
                </a:solidFill>
                <a:prstDash val="solid"/>
                <a:round/>
                <a:headEnd type="none" w="sm" len="sm"/>
                <a:tailEnd type="none" w="sm" len="sm"/>
              </a:ln>
            </p:spPr>
          </p:cxnSp>
        </p:grpSp>
        <p:grpSp>
          <p:nvGrpSpPr>
            <p:cNvPr id="181" name="Google Shape;149;p17"/>
            <p:cNvGrpSpPr/>
            <p:nvPr/>
          </p:nvGrpSpPr>
          <p:grpSpPr>
            <a:xfrm>
              <a:off x="1640639" y="2092333"/>
              <a:ext cx="288711" cy="386331"/>
              <a:chOff x="955179" y="2655520"/>
              <a:chExt cx="354900" cy="474900"/>
            </a:xfrm>
          </p:grpSpPr>
          <p:pic>
            <p:nvPicPr>
              <p:cNvPr id="182" name="Google Shape;150;p17"/>
              <p:cNvPicPr preferRelativeResize="0"/>
              <p:nvPr/>
            </p:nvPicPr>
            <p:blipFill rotWithShape="1">
              <a:blip r:embed="rId3">
                <a:alphaModFix/>
              </a:blip>
              <a:srcRect/>
              <a:stretch/>
            </p:blipFill>
            <p:spPr>
              <a:xfrm>
                <a:off x="1111101" y="2788832"/>
                <a:ext cx="109000" cy="114750"/>
              </a:xfrm>
              <a:prstGeom prst="rect">
                <a:avLst/>
              </a:prstGeom>
              <a:noFill/>
              <a:ln w="9525" cap="flat" cmpd="sng">
                <a:solidFill>
                  <a:srgbClr val="BFBFBF"/>
                </a:solidFill>
                <a:prstDash val="solid"/>
                <a:round/>
                <a:headEnd type="none" w="sm" len="sm"/>
                <a:tailEnd type="none" w="sm" len="sm"/>
              </a:ln>
            </p:spPr>
          </p:pic>
          <p:cxnSp>
            <p:nvCxnSpPr>
              <p:cNvPr id="183" name="Google Shape;151;p17"/>
              <p:cNvCxnSpPr/>
              <p:nvPr/>
            </p:nvCxnSpPr>
            <p:spPr>
              <a:xfrm rot="10800000">
                <a:off x="991816" y="3017018"/>
                <a:ext cx="273000" cy="0"/>
              </a:xfrm>
              <a:prstGeom prst="straightConnector1">
                <a:avLst/>
              </a:prstGeom>
              <a:noFill/>
              <a:ln w="9525" cap="flat" cmpd="sng">
                <a:solidFill>
                  <a:srgbClr val="BFBFBF"/>
                </a:solidFill>
                <a:prstDash val="solid"/>
                <a:round/>
                <a:headEnd type="none" w="sm" len="sm"/>
                <a:tailEnd type="none" w="sm" len="sm"/>
              </a:ln>
            </p:spPr>
          </p:cxnSp>
          <p:cxnSp>
            <p:nvCxnSpPr>
              <p:cNvPr id="184" name="Google Shape;152;p17"/>
              <p:cNvCxnSpPr/>
              <p:nvPr/>
            </p:nvCxnSpPr>
            <p:spPr>
              <a:xfrm rot="10800000">
                <a:off x="991624" y="3046133"/>
                <a:ext cx="139800" cy="0"/>
              </a:xfrm>
              <a:prstGeom prst="straightConnector1">
                <a:avLst/>
              </a:prstGeom>
              <a:noFill/>
              <a:ln w="9525" cap="flat" cmpd="sng">
                <a:solidFill>
                  <a:srgbClr val="BFBFBF"/>
                </a:solidFill>
                <a:prstDash val="solid"/>
                <a:round/>
                <a:headEnd type="none" w="sm" len="sm"/>
                <a:tailEnd type="none" w="sm" len="sm"/>
              </a:ln>
            </p:spPr>
          </p:cxnSp>
          <p:cxnSp>
            <p:nvCxnSpPr>
              <p:cNvPr id="185" name="Google Shape;153;p17"/>
              <p:cNvCxnSpPr/>
              <p:nvPr/>
            </p:nvCxnSpPr>
            <p:spPr>
              <a:xfrm rot="10800000">
                <a:off x="991624" y="3075258"/>
                <a:ext cx="139800" cy="0"/>
              </a:xfrm>
              <a:prstGeom prst="straightConnector1">
                <a:avLst/>
              </a:prstGeom>
              <a:noFill/>
              <a:ln w="9525" cap="flat" cmpd="sng">
                <a:solidFill>
                  <a:srgbClr val="BFBFBF"/>
                </a:solidFill>
                <a:prstDash val="solid"/>
                <a:round/>
                <a:headEnd type="none" w="sm" len="sm"/>
                <a:tailEnd type="none" w="sm" len="sm"/>
              </a:ln>
            </p:spPr>
          </p:cxnSp>
          <p:sp>
            <p:nvSpPr>
              <p:cNvPr id="186" name="Google Shape;154;p17"/>
              <p:cNvSpPr/>
              <p:nvPr/>
            </p:nvSpPr>
            <p:spPr>
              <a:xfrm>
                <a:off x="955179" y="2655520"/>
                <a:ext cx="354900" cy="474900"/>
              </a:xfrm>
              <a:prstGeom prst="roundRect">
                <a:avLst>
                  <a:gd name="adj" fmla="val 1819"/>
                </a:avLst>
              </a:prstGeom>
              <a:solidFill>
                <a:srgbClr val="FFFFFF"/>
              </a:solidFill>
              <a:ln w="9525" cap="flat" cmpd="sng">
                <a:solidFill>
                  <a:srgbClr val="CCD6E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7" name="Google Shape;155;p17"/>
              <p:cNvCxnSpPr/>
              <p:nvPr/>
            </p:nvCxnSpPr>
            <p:spPr>
              <a:xfrm rot="10800000">
                <a:off x="991628" y="2728234"/>
                <a:ext cx="139800" cy="0"/>
              </a:xfrm>
              <a:prstGeom prst="straightConnector1">
                <a:avLst/>
              </a:prstGeom>
              <a:noFill/>
              <a:ln w="9525" cap="flat" cmpd="sng">
                <a:solidFill>
                  <a:srgbClr val="BFBFBF"/>
                </a:solidFill>
                <a:prstDash val="solid"/>
                <a:round/>
                <a:headEnd type="none" w="sm" len="sm"/>
                <a:tailEnd type="none" w="sm" len="sm"/>
              </a:ln>
            </p:spPr>
          </p:cxnSp>
          <p:cxnSp>
            <p:nvCxnSpPr>
              <p:cNvPr id="201" name="Google Shape;156;p17"/>
              <p:cNvCxnSpPr/>
              <p:nvPr/>
            </p:nvCxnSpPr>
            <p:spPr>
              <a:xfrm rot="10800000">
                <a:off x="991820" y="2913480"/>
                <a:ext cx="273000" cy="0"/>
              </a:xfrm>
              <a:prstGeom prst="straightConnector1">
                <a:avLst/>
              </a:prstGeom>
              <a:noFill/>
              <a:ln w="9525" cap="flat" cmpd="sng">
                <a:solidFill>
                  <a:srgbClr val="BFBFBF"/>
                </a:solidFill>
                <a:prstDash val="solid"/>
                <a:round/>
                <a:headEnd type="none" w="sm" len="sm"/>
                <a:tailEnd type="none" w="sm" len="sm"/>
              </a:ln>
            </p:spPr>
          </p:cxnSp>
          <p:cxnSp>
            <p:nvCxnSpPr>
              <p:cNvPr id="202" name="Google Shape;157;p17"/>
              <p:cNvCxnSpPr/>
              <p:nvPr/>
            </p:nvCxnSpPr>
            <p:spPr>
              <a:xfrm rot="10800000">
                <a:off x="991820" y="2947990"/>
                <a:ext cx="273000" cy="0"/>
              </a:xfrm>
              <a:prstGeom prst="straightConnector1">
                <a:avLst/>
              </a:prstGeom>
              <a:noFill/>
              <a:ln w="9525" cap="flat" cmpd="sng">
                <a:solidFill>
                  <a:srgbClr val="BFBFBF"/>
                </a:solidFill>
                <a:prstDash val="solid"/>
                <a:round/>
                <a:headEnd type="none" w="sm" len="sm"/>
                <a:tailEnd type="none" w="sm" len="sm"/>
              </a:ln>
            </p:spPr>
          </p:cxnSp>
          <p:cxnSp>
            <p:nvCxnSpPr>
              <p:cNvPr id="203" name="Google Shape;158;p17"/>
              <p:cNvCxnSpPr/>
              <p:nvPr/>
            </p:nvCxnSpPr>
            <p:spPr>
              <a:xfrm rot="10800000">
                <a:off x="991820" y="2982500"/>
                <a:ext cx="273000" cy="0"/>
              </a:xfrm>
              <a:prstGeom prst="straightConnector1">
                <a:avLst/>
              </a:prstGeom>
              <a:noFill/>
              <a:ln w="9525" cap="flat" cmpd="sng">
                <a:solidFill>
                  <a:srgbClr val="BFBFBF"/>
                </a:solidFill>
                <a:prstDash val="solid"/>
                <a:round/>
                <a:headEnd type="none" w="sm" len="sm"/>
                <a:tailEnd type="none" w="sm" len="sm"/>
              </a:ln>
            </p:spPr>
          </p:cxnSp>
          <p:cxnSp>
            <p:nvCxnSpPr>
              <p:cNvPr id="204" name="Google Shape;159;p17"/>
              <p:cNvCxnSpPr/>
              <p:nvPr/>
            </p:nvCxnSpPr>
            <p:spPr>
              <a:xfrm rot="10800000">
                <a:off x="991820" y="3020007"/>
                <a:ext cx="273000" cy="0"/>
              </a:xfrm>
              <a:prstGeom prst="straightConnector1">
                <a:avLst/>
              </a:prstGeom>
              <a:noFill/>
              <a:ln w="9525" cap="flat" cmpd="sng">
                <a:solidFill>
                  <a:srgbClr val="BFBFBF"/>
                </a:solidFill>
                <a:prstDash val="solid"/>
                <a:round/>
                <a:headEnd type="none" w="sm" len="sm"/>
                <a:tailEnd type="none" w="sm" len="sm"/>
              </a:ln>
            </p:spPr>
          </p:cxnSp>
          <p:pic>
            <p:nvPicPr>
              <p:cNvPr id="205" name="Google Shape;160;p17"/>
              <p:cNvPicPr preferRelativeResize="0"/>
              <p:nvPr/>
            </p:nvPicPr>
            <p:blipFill rotWithShape="1">
              <a:blip r:embed="rId3">
                <a:alphaModFix/>
              </a:blip>
              <a:srcRect/>
              <a:stretch/>
            </p:blipFill>
            <p:spPr>
              <a:xfrm>
                <a:off x="1005400" y="2756413"/>
                <a:ext cx="109000" cy="114736"/>
              </a:xfrm>
              <a:prstGeom prst="rect">
                <a:avLst/>
              </a:prstGeom>
              <a:noFill/>
              <a:ln>
                <a:noFill/>
              </a:ln>
            </p:spPr>
          </p:pic>
          <p:cxnSp>
            <p:nvCxnSpPr>
              <p:cNvPr id="206" name="Google Shape;161;p17"/>
              <p:cNvCxnSpPr/>
              <p:nvPr/>
            </p:nvCxnSpPr>
            <p:spPr>
              <a:xfrm rot="10800000">
                <a:off x="991624" y="3056208"/>
                <a:ext cx="139800" cy="0"/>
              </a:xfrm>
              <a:prstGeom prst="straightConnector1">
                <a:avLst/>
              </a:prstGeom>
              <a:noFill/>
              <a:ln w="9525" cap="flat" cmpd="sng">
                <a:solidFill>
                  <a:srgbClr val="BFBFBF"/>
                </a:solidFill>
                <a:prstDash val="solid"/>
                <a:round/>
                <a:headEnd type="none" w="sm" len="sm"/>
                <a:tailEnd type="none" w="sm" len="sm"/>
              </a:ln>
            </p:spPr>
          </p:cxnSp>
        </p:grpSp>
        <p:grpSp>
          <p:nvGrpSpPr>
            <p:cNvPr id="207" name="Google Shape;162;p17"/>
            <p:cNvGrpSpPr/>
            <p:nvPr/>
          </p:nvGrpSpPr>
          <p:grpSpPr>
            <a:xfrm>
              <a:off x="1800885" y="2182634"/>
              <a:ext cx="288711" cy="386331"/>
              <a:chOff x="914604" y="1701452"/>
              <a:chExt cx="354900" cy="474900"/>
            </a:xfrm>
          </p:grpSpPr>
          <p:sp>
            <p:nvSpPr>
              <p:cNvPr id="208" name="Google Shape;163;p17"/>
              <p:cNvSpPr/>
              <p:nvPr/>
            </p:nvSpPr>
            <p:spPr>
              <a:xfrm>
                <a:off x="914604" y="1701452"/>
                <a:ext cx="354900" cy="474900"/>
              </a:xfrm>
              <a:prstGeom prst="roundRect">
                <a:avLst>
                  <a:gd name="adj" fmla="val 1819"/>
                </a:avLst>
              </a:prstGeom>
              <a:solidFill>
                <a:srgbClr val="FFFFFF"/>
              </a:solidFill>
              <a:ln w="9525" cap="flat" cmpd="sng">
                <a:solidFill>
                  <a:srgbClr val="CCD6E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9" name="Google Shape;164;p17"/>
              <p:cNvCxnSpPr/>
              <p:nvPr/>
            </p:nvCxnSpPr>
            <p:spPr>
              <a:xfrm rot="10800000">
                <a:off x="951053" y="1774166"/>
                <a:ext cx="139800" cy="0"/>
              </a:xfrm>
              <a:prstGeom prst="straightConnector1">
                <a:avLst/>
              </a:prstGeom>
              <a:noFill/>
              <a:ln w="9525" cap="flat" cmpd="sng">
                <a:solidFill>
                  <a:srgbClr val="BFBFBF"/>
                </a:solidFill>
                <a:prstDash val="solid"/>
                <a:round/>
                <a:headEnd type="none" w="sm" len="sm"/>
                <a:tailEnd type="none" w="sm" len="sm"/>
              </a:ln>
            </p:spPr>
          </p:cxnSp>
          <p:cxnSp>
            <p:nvCxnSpPr>
              <p:cNvPr id="210" name="Google Shape;165;p17"/>
              <p:cNvCxnSpPr/>
              <p:nvPr/>
            </p:nvCxnSpPr>
            <p:spPr>
              <a:xfrm rot="10800000">
                <a:off x="951245" y="1808676"/>
                <a:ext cx="273000" cy="0"/>
              </a:xfrm>
              <a:prstGeom prst="straightConnector1">
                <a:avLst/>
              </a:prstGeom>
              <a:noFill/>
              <a:ln w="9525" cap="flat" cmpd="sng">
                <a:solidFill>
                  <a:srgbClr val="BFBFBF"/>
                </a:solidFill>
                <a:prstDash val="solid"/>
                <a:round/>
                <a:headEnd type="none" w="sm" len="sm"/>
                <a:tailEnd type="none" w="sm" len="sm"/>
              </a:ln>
            </p:spPr>
          </p:cxnSp>
          <p:cxnSp>
            <p:nvCxnSpPr>
              <p:cNvPr id="211" name="Google Shape;166;p17"/>
              <p:cNvCxnSpPr/>
              <p:nvPr/>
            </p:nvCxnSpPr>
            <p:spPr>
              <a:xfrm rot="10800000">
                <a:off x="951245" y="1843187"/>
                <a:ext cx="273000" cy="0"/>
              </a:xfrm>
              <a:prstGeom prst="straightConnector1">
                <a:avLst/>
              </a:prstGeom>
              <a:noFill/>
              <a:ln w="9525" cap="flat" cmpd="sng">
                <a:solidFill>
                  <a:srgbClr val="BFBFBF"/>
                </a:solidFill>
                <a:prstDash val="solid"/>
                <a:round/>
                <a:headEnd type="none" w="sm" len="sm"/>
                <a:tailEnd type="none" w="sm" len="sm"/>
              </a:ln>
            </p:spPr>
          </p:cxnSp>
          <p:cxnSp>
            <p:nvCxnSpPr>
              <p:cNvPr id="212" name="Google Shape;167;p17"/>
              <p:cNvCxnSpPr/>
              <p:nvPr/>
            </p:nvCxnSpPr>
            <p:spPr>
              <a:xfrm rot="10800000">
                <a:off x="951245" y="2107006"/>
                <a:ext cx="273000" cy="0"/>
              </a:xfrm>
              <a:prstGeom prst="straightConnector1">
                <a:avLst/>
              </a:prstGeom>
              <a:noFill/>
              <a:ln w="9525" cap="flat" cmpd="sng">
                <a:solidFill>
                  <a:srgbClr val="BFBFBF"/>
                </a:solidFill>
                <a:prstDash val="solid"/>
                <a:round/>
                <a:headEnd type="none" w="sm" len="sm"/>
                <a:tailEnd type="none" w="sm" len="sm"/>
              </a:ln>
            </p:spPr>
          </p:cxnSp>
          <p:cxnSp>
            <p:nvCxnSpPr>
              <p:cNvPr id="213" name="Google Shape;168;p17"/>
              <p:cNvCxnSpPr/>
              <p:nvPr/>
            </p:nvCxnSpPr>
            <p:spPr>
              <a:xfrm rot="10800000">
                <a:off x="951245" y="2048653"/>
                <a:ext cx="273000" cy="0"/>
              </a:xfrm>
              <a:prstGeom prst="straightConnector1">
                <a:avLst/>
              </a:prstGeom>
              <a:noFill/>
              <a:ln w="9525" cap="flat" cmpd="sng">
                <a:solidFill>
                  <a:srgbClr val="BFBFBF"/>
                </a:solidFill>
                <a:prstDash val="solid"/>
                <a:round/>
                <a:headEnd type="none" w="sm" len="sm"/>
                <a:tailEnd type="none" w="sm" len="sm"/>
              </a:ln>
            </p:spPr>
          </p:cxnSp>
          <p:cxnSp>
            <p:nvCxnSpPr>
              <p:cNvPr id="214" name="Google Shape;169;p17"/>
              <p:cNvCxnSpPr/>
              <p:nvPr/>
            </p:nvCxnSpPr>
            <p:spPr>
              <a:xfrm rot="10800000">
                <a:off x="1100370" y="1923212"/>
                <a:ext cx="63300" cy="0"/>
              </a:xfrm>
              <a:prstGeom prst="straightConnector1">
                <a:avLst/>
              </a:prstGeom>
              <a:noFill/>
              <a:ln w="9525" cap="flat" cmpd="sng">
                <a:solidFill>
                  <a:srgbClr val="BFBFBF"/>
                </a:solidFill>
                <a:prstDash val="solid"/>
                <a:round/>
                <a:headEnd type="none" w="sm" len="sm"/>
                <a:tailEnd type="none" w="sm" len="sm"/>
              </a:ln>
            </p:spPr>
          </p:cxnSp>
          <p:cxnSp>
            <p:nvCxnSpPr>
              <p:cNvPr id="215" name="Google Shape;170;p17"/>
              <p:cNvCxnSpPr/>
              <p:nvPr/>
            </p:nvCxnSpPr>
            <p:spPr>
              <a:xfrm rot="10800000">
                <a:off x="1100277" y="1957726"/>
                <a:ext cx="123900" cy="0"/>
              </a:xfrm>
              <a:prstGeom prst="straightConnector1">
                <a:avLst/>
              </a:prstGeom>
              <a:noFill/>
              <a:ln w="9525" cap="flat" cmpd="sng">
                <a:solidFill>
                  <a:srgbClr val="BFBFBF"/>
                </a:solidFill>
                <a:prstDash val="solid"/>
                <a:round/>
                <a:headEnd type="none" w="sm" len="sm"/>
                <a:tailEnd type="none" w="sm" len="sm"/>
              </a:ln>
            </p:spPr>
          </p:cxnSp>
          <p:cxnSp>
            <p:nvCxnSpPr>
              <p:cNvPr id="216" name="Google Shape;171;p17"/>
              <p:cNvCxnSpPr/>
              <p:nvPr/>
            </p:nvCxnSpPr>
            <p:spPr>
              <a:xfrm rot="10800000">
                <a:off x="1100277" y="1992240"/>
                <a:ext cx="123900" cy="0"/>
              </a:xfrm>
              <a:prstGeom prst="straightConnector1">
                <a:avLst/>
              </a:prstGeom>
              <a:noFill/>
              <a:ln w="9525" cap="flat" cmpd="sng">
                <a:solidFill>
                  <a:srgbClr val="BFBFBF"/>
                </a:solidFill>
                <a:prstDash val="solid"/>
                <a:round/>
                <a:headEnd type="none" w="sm" len="sm"/>
                <a:tailEnd type="none" w="sm" len="sm"/>
              </a:ln>
            </p:spPr>
          </p:cxnSp>
          <p:pic>
            <p:nvPicPr>
              <p:cNvPr id="217" name="Google Shape;172;p17"/>
              <p:cNvPicPr preferRelativeResize="0"/>
              <p:nvPr/>
            </p:nvPicPr>
            <p:blipFill rotWithShape="1">
              <a:blip r:embed="rId5">
                <a:alphaModFix/>
              </a:blip>
              <a:srcRect/>
              <a:stretch/>
            </p:blipFill>
            <p:spPr>
              <a:xfrm>
                <a:off x="967706" y="1920097"/>
                <a:ext cx="103283" cy="106467"/>
              </a:xfrm>
              <a:prstGeom prst="rect">
                <a:avLst/>
              </a:prstGeom>
              <a:noFill/>
              <a:ln>
                <a:noFill/>
              </a:ln>
            </p:spPr>
          </p:pic>
        </p:grpSp>
      </p:grpSp>
      <p:sp>
        <p:nvSpPr>
          <p:cNvPr id="218" name="Google Shape;173;p17"/>
          <p:cNvSpPr txBox="1"/>
          <p:nvPr/>
        </p:nvSpPr>
        <p:spPr>
          <a:xfrm>
            <a:off x="2479424" y="4225837"/>
            <a:ext cx="1449202" cy="49552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rgbClr val="000000"/>
              </a:buClr>
              <a:buSzPts val="1000"/>
              <a:buFont typeface="Arial"/>
              <a:buNone/>
            </a:pPr>
            <a:r>
              <a:rPr lang="en" sz="1400" dirty="0">
                <a:solidFill>
                  <a:srgbClr val="002060"/>
                </a:solidFill>
                <a:latin typeface="+mj-lt"/>
                <a:ea typeface="Helvetica Neue"/>
                <a:cs typeface="Helvetica Neue"/>
                <a:sym typeface="Helvetica Neue"/>
              </a:rPr>
              <a:t>Energy Use &amp; </a:t>
            </a:r>
            <a:br>
              <a:rPr lang="en" sz="1400" dirty="0">
                <a:solidFill>
                  <a:srgbClr val="002060"/>
                </a:solidFill>
                <a:latin typeface="+mj-lt"/>
                <a:ea typeface="Helvetica Neue"/>
                <a:cs typeface="Helvetica Neue"/>
                <a:sym typeface="Helvetica Neue"/>
              </a:rPr>
            </a:br>
            <a:r>
              <a:rPr lang="en" sz="1400" dirty="0">
                <a:solidFill>
                  <a:srgbClr val="002060"/>
                </a:solidFill>
                <a:latin typeface="+mj-lt"/>
                <a:ea typeface="Helvetica Neue"/>
                <a:cs typeface="Helvetica Neue"/>
                <a:sym typeface="Helvetica Neue"/>
              </a:rPr>
              <a:t>Economic Data</a:t>
            </a:r>
            <a:endParaRPr sz="1400" dirty="0">
              <a:solidFill>
                <a:srgbClr val="002060"/>
              </a:solidFill>
              <a:latin typeface="+mj-lt"/>
              <a:ea typeface="Helvetica Neue"/>
              <a:cs typeface="Helvetica Neue"/>
              <a:sym typeface="Helvetica Neue"/>
            </a:endParaRPr>
          </a:p>
        </p:txBody>
      </p:sp>
      <p:sp>
        <p:nvSpPr>
          <p:cNvPr id="219" name="Google Shape;174;p17"/>
          <p:cNvSpPr/>
          <p:nvPr/>
        </p:nvSpPr>
        <p:spPr>
          <a:xfrm>
            <a:off x="6856350" y="2530567"/>
            <a:ext cx="4152441" cy="2927229"/>
          </a:xfrm>
          <a:prstGeom prst="roundRect">
            <a:avLst>
              <a:gd name="adj" fmla="val 0"/>
            </a:avLst>
          </a:prstGeom>
          <a:solidFill>
            <a:schemeClr val="lt2"/>
          </a:solidFill>
          <a:ln>
            <a:noFill/>
          </a:ln>
        </p:spPr>
        <p:txBody>
          <a:bodyPr spcFirstLastPara="1" wrap="square" lIns="91440" tIns="91425" rIns="91440" bIns="91425" anchor="ctr" anchorCtr="0">
            <a:noAutofit/>
          </a:bodyPr>
          <a:lstStyle/>
          <a:p>
            <a:pPr marL="0" lvl="0" indent="0" algn="l" rtl="0">
              <a:lnSpc>
                <a:spcPct val="115000"/>
              </a:lnSpc>
              <a:spcBef>
                <a:spcPts val="0"/>
              </a:spcBef>
              <a:spcAft>
                <a:spcPts val="0"/>
              </a:spcAft>
              <a:buNone/>
            </a:pPr>
            <a:r>
              <a:rPr lang="en" sz="1400" b="1" dirty="0">
                <a:solidFill>
                  <a:schemeClr val="accent1"/>
                </a:solidFill>
                <a:latin typeface="+mj-lt"/>
                <a:ea typeface="Helvetica Neue"/>
                <a:cs typeface="Helvetica Neue"/>
                <a:sym typeface="Helvetica Neue"/>
              </a:rPr>
              <a:t>Country-level time series of carbon pricing</a:t>
            </a:r>
            <a:endParaRPr sz="1400" b="1" dirty="0">
              <a:solidFill>
                <a:schemeClr val="accent1"/>
              </a:solidFill>
              <a:latin typeface="+mj-lt"/>
              <a:ea typeface="Helvetica Neue"/>
              <a:cs typeface="Helvetica Neue"/>
              <a:sym typeface="Helvetica Neue"/>
            </a:endParaRPr>
          </a:p>
          <a:p>
            <a:pPr marL="256032" lvl="0" indent="-130302" algn="l" rtl="0">
              <a:lnSpc>
                <a:spcPct val="115000"/>
              </a:lnSpc>
              <a:spcBef>
                <a:spcPts val="1000"/>
              </a:spcBef>
              <a:spcAft>
                <a:spcPts val="0"/>
              </a:spcAft>
              <a:buClr>
                <a:schemeClr val="accent1"/>
              </a:buClr>
              <a:buSzPts val="900"/>
              <a:buFont typeface="Helvetica Neue Light"/>
              <a:buChar char="●"/>
            </a:pPr>
            <a:r>
              <a:rPr lang="en" sz="1400" dirty="0">
                <a:latin typeface="+mj-lt"/>
                <a:ea typeface="Helvetica Neue Light"/>
                <a:cs typeface="Helvetica Neue Light"/>
                <a:sym typeface="Helvetica Neue Light"/>
              </a:rPr>
              <a:t>Reactive to underlying changes in </a:t>
            </a:r>
            <a:br>
              <a:rPr lang="en" sz="1400" dirty="0">
                <a:latin typeface="+mj-lt"/>
                <a:ea typeface="Helvetica Neue Light"/>
                <a:cs typeface="Helvetica Neue Light"/>
                <a:sym typeface="Helvetica Neue Light"/>
              </a:rPr>
            </a:br>
            <a:r>
              <a:rPr lang="en" sz="1400" dirty="0">
                <a:latin typeface="+mj-lt"/>
                <a:ea typeface="Helvetica Neue Light"/>
                <a:cs typeface="Helvetica Neue Light"/>
                <a:sym typeface="Helvetica Neue Light"/>
              </a:rPr>
              <a:t>current policies, or new policies under </a:t>
            </a:r>
            <a:br>
              <a:rPr lang="en" sz="1400" dirty="0">
                <a:latin typeface="+mj-lt"/>
                <a:ea typeface="Helvetica Neue Light"/>
                <a:cs typeface="Helvetica Neue Light"/>
                <a:sym typeface="Helvetica Neue Light"/>
              </a:rPr>
            </a:br>
            <a:r>
              <a:rPr lang="en" sz="1400" dirty="0">
                <a:latin typeface="+mj-lt"/>
                <a:ea typeface="Helvetica Neue Light"/>
                <a:cs typeface="Helvetica Neue Light"/>
                <a:sym typeface="Helvetica Neue Light"/>
              </a:rPr>
              <a:t>similar themes</a:t>
            </a:r>
            <a:endParaRPr sz="1400" dirty="0">
              <a:latin typeface="+mj-lt"/>
              <a:ea typeface="Helvetica Neue Light"/>
              <a:cs typeface="Helvetica Neue Light"/>
              <a:sym typeface="Helvetica Neue Light"/>
            </a:endParaRPr>
          </a:p>
          <a:p>
            <a:pPr marL="256032" lvl="0" indent="-130302" algn="l" rtl="0">
              <a:lnSpc>
                <a:spcPct val="115000"/>
              </a:lnSpc>
              <a:spcBef>
                <a:spcPts val="1000"/>
              </a:spcBef>
              <a:spcAft>
                <a:spcPts val="0"/>
              </a:spcAft>
              <a:buClr>
                <a:schemeClr val="accent1"/>
              </a:buClr>
              <a:buSzPts val="900"/>
              <a:buFont typeface="Helvetica Neue Light"/>
              <a:buChar char="●"/>
            </a:pPr>
            <a:r>
              <a:rPr lang="en" sz="1400" dirty="0">
                <a:latin typeface="+mj-lt"/>
                <a:ea typeface="Helvetica Neue Light"/>
                <a:cs typeface="Helvetica Neue Light"/>
                <a:sym typeface="Helvetica Neue Light"/>
              </a:rPr>
              <a:t>Standardized by contribution to total </a:t>
            </a:r>
            <a:br>
              <a:rPr lang="en" sz="1400" dirty="0">
                <a:latin typeface="+mj-lt"/>
                <a:ea typeface="Helvetica Neue Light"/>
                <a:cs typeface="Helvetica Neue Light"/>
                <a:sym typeface="Helvetica Neue Light"/>
              </a:rPr>
            </a:br>
            <a:r>
              <a:rPr lang="en" sz="1400" dirty="0">
                <a:latin typeface="+mj-lt"/>
                <a:ea typeface="Helvetica Neue Light"/>
                <a:cs typeface="Helvetica Neue Light"/>
                <a:sym typeface="Helvetica Neue Light"/>
              </a:rPr>
              <a:t>carbon </a:t>
            </a:r>
            <a:r>
              <a:rPr lang="en-US" sz="1400" dirty="0">
                <a:latin typeface="+mj-lt"/>
                <a:ea typeface="Helvetica Neue Light"/>
                <a:cs typeface="Helvetica Neue Light"/>
                <a:sym typeface="Helvetica Neue Light"/>
              </a:rPr>
              <a:t>emissions</a:t>
            </a:r>
            <a:endParaRPr sz="1400" dirty="0">
              <a:latin typeface="+mj-lt"/>
              <a:ea typeface="Helvetica Neue Light"/>
              <a:cs typeface="Helvetica Neue Light"/>
              <a:sym typeface="Helvetica Neue Light"/>
            </a:endParaRPr>
          </a:p>
          <a:p>
            <a:pPr marL="256032" lvl="0" indent="-130302" algn="l" rtl="0">
              <a:lnSpc>
                <a:spcPct val="115000"/>
              </a:lnSpc>
              <a:spcBef>
                <a:spcPts val="1000"/>
              </a:spcBef>
              <a:spcAft>
                <a:spcPts val="1000"/>
              </a:spcAft>
              <a:buClr>
                <a:schemeClr val="accent1"/>
              </a:buClr>
              <a:buSzPts val="900"/>
              <a:buFont typeface="Helvetica Neue Light"/>
              <a:buChar char="●"/>
            </a:pPr>
            <a:r>
              <a:rPr lang="en" sz="1400" dirty="0">
                <a:latin typeface="+mj-lt"/>
                <a:ea typeface="Helvetica Neue Light"/>
                <a:cs typeface="Helvetica Neue Light"/>
                <a:sym typeface="Helvetica Neue Light"/>
              </a:rPr>
              <a:t>Consistent data ingestion and normalization</a:t>
            </a:r>
            <a:endParaRPr sz="1400" dirty="0">
              <a:latin typeface="+mj-lt"/>
              <a:ea typeface="Helvetica Neue Light"/>
              <a:cs typeface="Helvetica Neue Light"/>
              <a:sym typeface="Helvetica Neue Light"/>
            </a:endParaRPr>
          </a:p>
        </p:txBody>
      </p:sp>
      <p:sp>
        <p:nvSpPr>
          <p:cNvPr id="220" name="Google Shape;175;p17"/>
          <p:cNvSpPr txBox="1"/>
          <p:nvPr/>
        </p:nvSpPr>
        <p:spPr>
          <a:xfrm>
            <a:off x="2479421" y="3095475"/>
            <a:ext cx="1890000" cy="24776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400" dirty="0">
                <a:solidFill>
                  <a:srgbClr val="0A3670"/>
                </a:solidFill>
                <a:latin typeface="+mj-lt"/>
                <a:ea typeface="Helvetica Neue"/>
                <a:cs typeface="Helvetica Neue"/>
                <a:sym typeface="Helvetica Neue"/>
              </a:rPr>
              <a:t>Policy Databases</a:t>
            </a:r>
            <a:endParaRPr sz="1400" i="0" u="none" strike="noStrike" cap="none" dirty="0">
              <a:solidFill>
                <a:srgbClr val="0A3670"/>
              </a:solidFill>
              <a:latin typeface="+mj-lt"/>
              <a:ea typeface="Helvetica Neue"/>
              <a:cs typeface="Helvetica Neue"/>
              <a:sym typeface="Helvetica Neue"/>
            </a:endParaRPr>
          </a:p>
        </p:txBody>
      </p:sp>
      <p:sp>
        <p:nvSpPr>
          <p:cNvPr id="221" name="Google Shape;176;p17"/>
          <p:cNvSpPr txBox="1"/>
          <p:nvPr/>
        </p:nvSpPr>
        <p:spPr>
          <a:xfrm>
            <a:off x="2454531" y="5061758"/>
            <a:ext cx="1890000" cy="49552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400" dirty="0">
                <a:solidFill>
                  <a:srgbClr val="0A3670"/>
                </a:solidFill>
                <a:latin typeface="+mj-lt"/>
                <a:ea typeface="Helvetica Neue"/>
                <a:cs typeface="Helvetica Neue"/>
                <a:sym typeface="Helvetica Neue"/>
              </a:rPr>
              <a:t>Emissions Inventory </a:t>
            </a:r>
            <a:br>
              <a:rPr lang="en" sz="1400" dirty="0">
                <a:solidFill>
                  <a:srgbClr val="0A3670"/>
                </a:solidFill>
                <a:latin typeface="+mj-lt"/>
                <a:ea typeface="Helvetica Neue"/>
                <a:cs typeface="Helvetica Neue"/>
                <a:sym typeface="Helvetica Neue"/>
              </a:rPr>
            </a:br>
            <a:r>
              <a:rPr lang="en" sz="1400" dirty="0">
                <a:solidFill>
                  <a:srgbClr val="0A3670"/>
                </a:solidFill>
                <a:latin typeface="+mj-lt"/>
                <a:ea typeface="Helvetica Neue"/>
                <a:cs typeface="Helvetica Neue"/>
                <a:sym typeface="Helvetica Neue"/>
              </a:rPr>
              <a:t>Databases</a:t>
            </a:r>
            <a:endParaRPr sz="1400" i="0" u="none" strike="noStrike" cap="none" dirty="0">
              <a:solidFill>
                <a:srgbClr val="0A3670"/>
              </a:solidFill>
              <a:latin typeface="+mj-lt"/>
              <a:ea typeface="Helvetica Neue"/>
              <a:cs typeface="Helvetica Neue"/>
              <a:sym typeface="Helvetica Neue"/>
            </a:endParaRPr>
          </a:p>
        </p:txBody>
      </p:sp>
      <p:sp>
        <p:nvSpPr>
          <p:cNvPr id="222" name="Google Shape;177;p17"/>
          <p:cNvSpPr/>
          <p:nvPr/>
        </p:nvSpPr>
        <p:spPr>
          <a:xfrm>
            <a:off x="4485850" y="4502092"/>
            <a:ext cx="1712100" cy="654900"/>
          </a:xfrm>
          <a:prstGeom prst="roundRect">
            <a:avLst>
              <a:gd name="adj" fmla="val 0"/>
            </a:avLst>
          </a:prstGeom>
          <a:solidFill>
            <a:srgbClr val="E5FAFF"/>
          </a:solidFill>
          <a:ln>
            <a:noFill/>
          </a:ln>
        </p:spPr>
        <p:txBody>
          <a:bodyPr spcFirstLastPara="1" wrap="square" lIns="0" tIns="91425" rIns="0" bIns="91425" anchor="ctr" anchorCtr="0">
            <a:noAutofit/>
          </a:bodyPr>
          <a:lstStyle/>
          <a:p>
            <a:pPr marL="0" lvl="0" indent="0" algn="ctr" rtl="0">
              <a:lnSpc>
                <a:spcPct val="115000"/>
              </a:lnSpc>
              <a:spcBef>
                <a:spcPts val="0"/>
              </a:spcBef>
              <a:spcAft>
                <a:spcPts val="0"/>
              </a:spcAft>
              <a:buNone/>
            </a:pPr>
            <a:r>
              <a:rPr lang="en" sz="1400" b="1" dirty="0">
                <a:solidFill>
                  <a:schemeClr val="accent1"/>
                </a:solidFill>
                <a:latin typeface="+mj-lt"/>
                <a:ea typeface="Helvetica Neue"/>
                <a:cs typeface="Helvetica Neue"/>
                <a:sym typeface="Helvetica Neue"/>
              </a:rPr>
              <a:t>Emissions &amp; Sector Contribution</a:t>
            </a:r>
            <a:endParaRPr sz="1400" b="1" dirty="0">
              <a:solidFill>
                <a:schemeClr val="accent1"/>
              </a:solidFill>
              <a:latin typeface="+mj-lt"/>
              <a:ea typeface="Helvetica Neue"/>
              <a:cs typeface="Helvetica Neue"/>
              <a:sym typeface="Helvetica Neue"/>
            </a:endParaRPr>
          </a:p>
        </p:txBody>
      </p:sp>
      <p:sp>
        <p:nvSpPr>
          <p:cNvPr id="223" name="Google Shape;178;p17"/>
          <p:cNvSpPr/>
          <p:nvPr/>
        </p:nvSpPr>
        <p:spPr>
          <a:xfrm>
            <a:off x="4081838" y="4076842"/>
            <a:ext cx="250800" cy="1505400"/>
          </a:xfrm>
          <a:prstGeom prst="rightBrace">
            <a:avLst>
              <a:gd name="adj1" fmla="val 50000"/>
              <a:gd name="adj2"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4" name="Google Shape;179;p17"/>
          <p:cNvSpPr/>
          <p:nvPr/>
        </p:nvSpPr>
        <p:spPr>
          <a:xfrm>
            <a:off x="4485850" y="2549446"/>
            <a:ext cx="1712100" cy="654900"/>
          </a:xfrm>
          <a:prstGeom prst="roundRect">
            <a:avLst>
              <a:gd name="adj" fmla="val 0"/>
            </a:avLst>
          </a:prstGeom>
          <a:solidFill>
            <a:srgbClr val="E5FAFF"/>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400" b="1" dirty="0">
                <a:solidFill>
                  <a:schemeClr val="accent1"/>
                </a:solidFill>
                <a:latin typeface="+mj-lt"/>
                <a:ea typeface="Helvetica Neue"/>
                <a:cs typeface="Helvetica Neue"/>
                <a:sym typeface="Helvetica Neue"/>
              </a:rPr>
              <a:t>Policy-specific Carbon Pricing</a:t>
            </a:r>
            <a:endParaRPr sz="1400" b="1" dirty="0">
              <a:solidFill>
                <a:schemeClr val="accent1"/>
              </a:solidFill>
              <a:latin typeface="+mj-lt"/>
              <a:ea typeface="Helvetica Neue"/>
              <a:cs typeface="Helvetica Neue"/>
              <a:sym typeface="Helvetica Neue"/>
            </a:endParaRPr>
          </a:p>
        </p:txBody>
      </p:sp>
      <p:sp>
        <p:nvSpPr>
          <p:cNvPr id="225" name="Google Shape;180;p17"/>
          <p:cNvSpPr/>
          <p:nvPr/>
        </p:nvSpPr>
        <p:spPr>
          <a:xfrm>
            <a:off x="4081838" y="2099330"/>
            <a:ext cx="250800" cy="1505400"/>
          </a:xfrm>
          <a:prstGeom prst="rightBrace">
            <a:avLst>
              <a:gd name="adj1" fmla="val 50000"/>
              <a:gd name="adj2"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81;p17"/>
          <p:cNvSpPr/>
          <p:nvPr/>
        </p:nvSpPr>
        <p:spPr>
          <a:xfrm>
            <a:off x="6401750" y="2568171"/>
            <a:ext cx="250800" cy="2595600"/>
          </a:xfrm>
          <a:prstGeom prst="rightBrace">
            <a:avLst>
              <a:gd name="adj1" fmla="val 50000"/>
              <a:gd name="adj2"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pic>
        <p:nvPicPr>
          <p:cNvPr id="227" name="Google Shape;182;p17"/>
          <p:cNvPicPr preferRelativeResize="0"/>
          <p:nvPr/>
        </p:nvPicPr>
        <p:blipFill>
          <a:blip r:embed="rId6">
            <a:alphaModFix/>
          </a:blip>
          <a:stretch>
            <a:fillRect/>
          </a:stretch>
        </p:blipFill>
        <p:spPr>
          <a:xfrm>
            <a:off x="1613911" y="4176447"/>
            <a:ext cx="663447" cy="594301"/>
          </a:xfrm>
          <a:prstGeom prst="rect">
            <a:avLst/>
          </a:prstGeom>
          <a:noFill/>
          <a:ln>
            <a:noFill/>
          </a:ln>
        </p:spPr>
      </p:pic>
      <p:pic>
        <p:nvPicPr>
          <p:cNvPr id="228" name="Google Shape;183;p17"/>
          <p:cNvPicPr preferRelativeResize="0"/>
          <p:nvPr/>
        </p:nvPicPr>
        <p:blipFill>
          <a:blip r:embed="rId7">
            <a:alphaModFix/>
          </a:blip>
          <a:stretch>
            <a:fillRect/>
          </a:stretch>
        </p:blipFill>
        <p:spPr>
          <a:xfrm>
            <a:off x="1613100" y="5011500"/>
            <a:ext cx="663450" cy="596037"/>
          </a:xfrm>
          <a:prstGeom prst="rect">
            <a:avLst/>
          </a:prstGeom>
          <a:noFill/>
          <a:ln>
            <a:noFill/>
          </a:ln>
        </p:spPr>
      </p:pic>
      <p:cxnSp>
        <p:nvCxnSpPr>
          <p:cNvPr id="236" name="Google Shape;191;p17"/>
          <p:cNvCxnSpPr/>
          <p:nvPr/>
        </p:nvCxnSpPr>
        <p:spPr>
          <a:xfrm rot="10800000" flipH="1">
            <a:off x="1778467" y="3251249"/>
            <a:ext cx="150900" cy="109800"/>
          </a:xfrm>
          <a:prstGeom prst="curvedConnector3">
            <a:avLst>
              <a:gd name="adj1" fmla="val 50000"/>
            </a:avLst>
          </a:prstGeom>
          <a:noFill/>
          <a:ln w="9525" cap="flat" cmpd="sng">
            <a:solidFill>
              <a:schemeClr val="accent1"/>
            </a:solidFill>
            <a:prstDash val="solid"/>
            <a:round/>
            <a:headEnd type="none" w="med" len="med"/>
            <a:tailEnd type="none" w="med" len="med"/>
          </a:ln>
        </p:spPr>
      </p:cxnSp>
      <p:cxnSp>
        <p:nvCxnSpPr>
          <p:cNvPr id="237" name="Google Shape;192;p17"/>
          <p:cNvCxnSpPr/>
          <p:nvPr/>
        </p:nvCxnSpPr>
        <p:spPr>
          <a:xfrm rot="10800000">
            <a:off x="1755568" y="3208143"/>
            <a:ext cx="237900" cy="0"/>
          </a:xfrm>
          <a:prstGeom prst="straightConnector1">
            <a:avLst/>
          </a:prstGeom>
          <a:noFill/>
          <a:ln w="9525" cap="flat" cmpd="sng">
            <a:solidFill>
              <a:srgbClr val="BFBFBF"/>
            </a:solidFill>
            <a:prstDash val="solid"/>
            <a:round/>
            <a:headEnd type="none" w="sm" len="sm"/>
            <a:tailEnd type="none" w="sm" len="sm"/>
          </a:ln>
        </p:spPr>
      </p:cxnSp>
      <p:grpSp>
        <p:nvGrpSpPr>
          <p:cNvPr id="3" name="Group 2"/>
          <p:cNvGrpSpPr/>
          <p:nvPr/>
        </p:nvGrpSpPr>
        <p:grpSpPr>
          <a:xfrm>
            <a:off x="1725594" y="2986982"/>
            <a:ext cx="532781" cy="495227"/>
            <a:chOff x="1725594" y="2986982"/>
            <a:chExt cx="532781" cy="495227"/>
          </a:xfrm>
        </p:grpSpPr>
        <p:grpSp>
          <p:nvGrpSpPr>
            <p:cNvPr id="229" name="Google Shape;184;p17"/>
            <p:cNvGrpSpPr/>
            <p:nvPr/>
          </p:nvGrpSpPr>
          <p:grpSpPr>
            <a:xfrm>
              <a:off x="1725594" y="2986982"/>
              <a:ext cx="309295" cy="413923"/>
              <a:chOff x="391329" y="1427020"/>
              <a:chExt cx="354900" cy="474900"/>
            </a:xfrm>
          </p:grpSpPr>
          <p:sp>
            <p:nvSpPr>
              <p:cNvPr id="230" name="Google Shape;185;p17"/>
              <p:cNvSpPr/>
              <p:nvPr/>
            </p:nvSpPr>
            <p:spPr>
              <a:xfrm>
                <a:off x="391329" y="1427020"/>
                <a:ext cx="354900" cy="474900"/>
              </a:xfrm>
              <a:prstGeom prst="roundRect">
                <a:avLst>
                  <a:gd name="adj" fmla="val 1819"/>
                </a:avLst>
              </a:prstGeom>
              <a:solidFill>
                <a:srgbClr val="FFFFFF"/>
              </a:solidFill>
              <a:ln w="9525" cap="flat" cmpd="sng">
                <a:solidFill>
                  <a:srgbClr val="CCD6E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1" name="Google Shape;186;p17"/>
              <p:cNvCxnSpPr/>
              <p:nvPr/>
            </p:nvCxnSpPr>
            <p:spPr>
              <a:xfrm rot="10800000">
                <a:off x="427778" y="1499734"/>
                <a:ext cx="139800" cy="0"/>
              </a:xfrm>
              <a:prstGeom prst="straightConnector1">
                <a:avLst/>
              </a:prstGeom>
              <a:noFill/>
              <a:ln w="9525" cap="flat" cmpd="sng">
                <a:solidFill>
                  <a:srgbClr val="BFBFBF"/>
                </a:solidFill>
                <a:prstDash val="solid"/>
                <a:round/>
                <a:headEnd type="none" w="sm" len="sm"/>
                <a:tailEnd type="none" w="sm" len="sm"/>
              </a:ln>
            </p:spPr>
          </p:cxnSp>
          <p:cxnSp>
            <p:nvCxnSpPr>
              <p:cNvPr id="232" name="Google Shape;187;p17"/>
              <p:cNvCxnSpPr/>
              <p:nvPr/>
            </p:nvCxnSpPr>
            <p:spPr>
              <a:xfrm rot="10800000">
                <a:off x="427970" y="1534244"/>
                <a:ext cx="273000" cy="0"/>
              </a:xfrm>
              <a:prstGeom prst="straightConnector1">
                <a:avLst/>
              </a:prstGeom>
              <a:noFill/>
              <a:ln w="9525" cap="flat" cmpd="sng">
                <a:solidFill>
                  <a:srgbClr val="BFBFBF"/>
                </a:solidFill>
                <a:prstDash val="solid"/>
                <a:round/>
                <a:headEnd type="none" w="sm" len="sm"/>
                <a:tailEnd type="none" w="sm" len="sm"/>
              </a:ln>
            </p:spPr>
          </p:cxnSp>
          <p:cxnSp>
            <p:nvCxnSpPr>
              <p:cNvPr id="233" name="Google Shape;188;p17"/>
              <p:cNvCxnSpPr/>
              <p:nvPr/>
            </p:nvCxnSpPr>
            <p:spPr>
              <a:xfrm rot="10800000">
                <a:off x="427970" y="1568754"/>
                <a:ext cx="273000" cy="0"/>
              </a:xfrm>
              <a:prstGeom prst="straightConnector1">
                <a:avLst/>
              </a:prstGeom>
              <a:noFill/>
              <a:ln w="9525" cap="flat" cmpd="sng">
                <a:solidFill>
                  <a:srgbClr val="BFBFBF"/>
                </a:solidFill>
                <a:prstDash val="solid"/>
                <a:round/>
                <a:headEnd type="none" w="sm" len="sm"/>
                <a:tailEnd type="none" w="sm" len="sm"/>
              </a:ln>
            </p:spPr>
          </p:cxnSp>
          <p:cxnSp>
            <p:nvCxnSpPr>
              <p:cNvPr id="234" name="Google Shape;189;p17"/>
              <p:cNvCxnSpPr/>
              <p:nvPr/>
            </p:nvCxnSpPr>
            <p:spPr>
              <a:xfrm rot="10800000">
                <a:off x="427970" y="1603264"/>
                <a:ext cx="273000" cy="0"/>
              </a:xfrm>
              <a:prstGeom prst="straightConnector1">
                <a:avLst/>
              </a:prstGeom>
              <a:noFill/>
              <a:ln w="9525" cap="flat" cmpd="sng">
                <a:solidFill>
                  <a:srgbClr val="BFBFBF"/>
                </a:solidFill>
                <a:prstDash val="solid"/>
                <a:round/>
                <a:headEnd type="none" w="sm" len="sm"/>
                <a:tailEnd type="none" w="sm" len="sm"/>
              </a:ln>
            </p:spPr>
          </p:cxnSp>
          <p:cxnSp>
            <p:nvCxnSpPr>
              <p:cNvPr id="235" name="Google Shape;190;p17"/>
              <p:cNvCxnSpPr/>
              <p:nvPr/>
            </p:nvCxnSpPr>
            <p:spPr>
              <a:xfrm rot="10800000">
                <a:off x="427970" y="1637774"/>
                <a:ext cx="273000" cy="0"/>
              </a:xfrm>
              <a:prstGeom prst="straightConnector1">
                <a:avLst/>
              </a:prstGeom>
              <a:noFill/>
              <a:ln w="9525" cap="flat" cmpd="sng">
                <a:solidFill>
                  <a:srgbClr val="BFBFBF"/>
                </a:solidFill>
                <a:prstDash val="solid"/>
                <a:round/>
                <a:headEnd type="none" w="sm" len="sm"/>
                <a:tailEnd type="none" w="sm" len="sm"/>
              </a:ln>
            </p:spPr>
          </p:cxnSp>
        </p:grpSp>
        <p:grpSp>
          <p:nvGrpSpPr>
            <p:cNvPr id="238" name="Google Shape;193;p17"/>
            <p:cNvGrpSpPr/>
            <p:nvPr/>
          </p:nvGrpSpPr>
          <p:grpSpPr>
            <a:xfrm>
              <a:off x="1949075" y="3172896"/>
              <a:ext cx="309300" cy="309313"/>
              <a:chOff x="863225" y="2234050"/>
              <a:chExt cx="309300" cy="309313"/>
            </a:xfrm>
          </p:grpSpPr>
          <p:sp>
            <p:nvSpPr>
              <p:cNvPr id="239" name="Google Shape;194;p17"/>
              <p:cNvSpPr/>
              <p:nvPr/>
            </p:nvSpPr>
            <p:spPr>
              <a:xfrm>
                <a:off x="863225" y="2234063"/>
                <a:ext cx="309300" cy="309300"/>
              </a:xfrm>
              <a:prstGeom prst="ellipse">
                <a:avLst/>
              </a:prstGeom>
              <a:solidFill>
                <a:schemeClr val="lt1"/>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95;p17"/>
              <p:cNvSpPr/>
              <p:nvPr/>
            </p:nvSpPr>
            <p:spPr>
              <a:xfrm>
                <a:off x="863225" y="2297064"/>
                <a:ext cx="309300" cy="183300"/>
              </a:xfrm>
              <a:prstGeom prst="ellipse">
                <a:avLst/>
              </a:prstGeom>
              <a:no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96;p17"/>
              <p:cNvSpPr/>
              <p:nvPr/>
            </p:nvSpPr>
            <p:spPr>
              <a:xfrm rot="5400000">
                <a:off x="863225" y="2294500"/>
                <a:ext cx="309300" cy="188400"/>
              </a:xfrm>
              <a:prstGeom prst="ellipse">
                <a:avLst/>
              </a:prstGeom>
              <a:no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97;p17"/>
              <p:cNvSpPr/>
              <p:nvPr/>
            </p:nvSpPr>
            <p:spPr>
              <a:xfrm rot="5400000">
                <a:off x="863225" y="2347913"/>
                <a:ext cx="309300" cy="81600"/>
              </a:xfrm>
              <a:prstGeom prst="ellipse">
                <a:avLst/>
              </a:prstGeom>
              <a:no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98;p17"/>
              <p:cNvSpPr/>
              <p:nvPr/>
            </p:nvSpPr>
            <p:spPr>
              <a:xfrm rot="10800000">
                <a:off x="863225" y="2347900"/>
                <a:ext cx="309300" cy="81600"/>
              </a:xfrm>
              <a:prstGeom prst="ellipse">
                <a:avLst/>
              </a:prstGeom>
              <a:no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4" name="Google Shape;199;p17"/>
          <p:cNvSpPr/>
          <p:nvPr/>
        </p:nvSpPr>
        <p:spPr>
          <a:xfrm>
            <a:off x="1783650" y="3284821"/>
            <a:ext cx="123550" cy="77250"/>
          </a:xfrm>
          <a:custGeom>
            <a:avLst/>
            <a:gdLst/>
            <a:ahLst/>
            <a:cxnLst/>
            <a:rect l="l" t="t" r="r" b="b"/>
            <a:pathLst>
              <a:path w="4942" h="3090" extrusionOk="0">
                <a:moveTo>
                  <a:pt x="0" y="872"/>
                </a:moveTo>
                <a:cubicBezTo>
                  <a:pt x="805" y="-34"/>
                  <a:pt x="1732" y="3347"/>
                  <a:pt x="2907" y="3053"/>
                </a:cubicBezTo>
                <a:cubicBezTo>
                  <a:pt x="4093" y="2756"/>
                  <a:pt x="4313" y="1049"/>
                  <a:pt x="4942" y="0"/>
                </a:cubicBezTo>
              </a:path>
            </a:pathLst>
          </a:custGeom>
          <a:noFill/>
          <a:ln w="9525" cap="flat" cmpd="sng">
            <a:solidFill>
              <a:srgbClr val="B6D7A8"/>
            </a:solidFill>
            <a:prstDash val="solid"/>
            <a:round/>
            <a:headEnd type="none" w="med" len="med"/>
            <a:tailEnd type="none" w="med" len="med"/>
          </a:ln>
        </p:spPr>
        <p:txBody>
          <a:bodyPr/>
          <a:lstStyle/>
          <a:p>
            <a:endParaRPr lang="en-US"/>
          </a:p>
        </p:txBody>
      </p:sp>
    </p:spTree>
    <p:extLst>
      <p:ext uri="{BB962C8B-B14F-4D97-AF65-F5344CB8AC3E}">
        <p14:creationId xmlns:p14="http://schemas.microsoft.com/office/powerpoint/2010/main" val="2683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itle 10"/>
          <p:cNvSpPr>
            <a:spLocks noGrp="1"/>
          </p:cNvSpPr>
          <p:nvPr>
            <p:ph type="title"/>
          </p:nvPr>
        </p:nvSpPr>
        <p:spPr/>
        <p:txBody>
          <a:bodyPr/>
          <a:lstStyle/>
          <a:p>
            <a:r>
              <a:rPr lang="en-US" sz="1400" b="1" dirty="0">
                <a:solidFill>
                  <a:srgbClr val="2E6396"/>
                </a:solidFill>
              </a:rPr>
              <a:t>DATA AGGREGATION</a:t>
            </a:r>
            <a:br>
              <a:rPr lang="en-US" dirty="0"/>
            </a:br>
            <a:r>
              <a:rPr lang="en-US" dirty="0"/>
              <a:t>Overview of Seven Main Policies</a:t>
            </a:r>
          </a:p>
        </p:txBody>
      </p:sp>
      <p:sp>
        <p:nvSpPr>
          <p:cNvPr id="5" name="Slide Number Placeholder 4"/>
          <p:cNvSpPr>
            <a:spLocks noGrp="1"/>
          </p:cNvSpPr>
          <p:nvPr>
            <p:ph type="sldNum" sz="quarter" idx="12"/>
          </p:nvPr>
        </p:nvSpPr>
        <p:spPr/>
        <p:txBody>
          <a:bodyPr/>
          <a:lstStyle/>
          <a:p>
            <a:fld id="{C213CF11-2ACD-46FE-AEE3-0EAAC376403D}" type="slidenum">
              <a:rPr lang="en-US" smtClean="0"/>
              <a:pPr/>
              <a:t>6</a:t>
            </a:fld>
            <a:endParaRPr lang="en-US"/>
          </a:p>
        </p:txBody>
      </p:sp>
      <p:sp>
        <p:nvSpPr>
          <p:cNvPr id="4" name="Text Placeholder 3"/>
          <p:cNvSpPr>
            <a:spLocks noGrp="1"/>
          </p:cNvSpPr>
          <p:nvPr>
            <p:ph type="body" idx="15"/>
          </p:nvPr>
        </p:nvSpPr>
        <p:spPr>
          <a:xfrm>
            <a:off x="368111" y="159654"/>
            <a:ext cx="11452414" cy="225446"/>
          </a:xfrm>
        </p:spPr>
        <p:txBody>
          <a:bodyPr/>
          <a:lstStyle/>
          <a:p>
            <a:r>
              <a:rPr lang="en-US" dirty="0"/>
              <a:t>Policy Overview</a:t>
            </a:r>
          </a:p>
        </p:txBody>
      </p:sp>
      <p:graphicFrame>
        <p:nvGraphicFramePr>
          <p:cNvPr id="66" name="Google Shape;231;p20"/>
          <p:cNvGraphicFramePr/>
          <p:nvPr>
            <p:extLst>
              <p:ext uri="{D42A27DB-BD31-4B8C-83A1-F6EECF244321}">
                <p14:modId xmlns:p14="http://schemas.microsoft.com/office/powerpoint/2010/main" val="644296939"/>
              </p:ext>
            </p:extLst>
          </p:nvPr>
        </p:nvGraphicFramePr>
        <p:xfrm>
          <a:off x="701019" y="1554763"/>
          <a:ext cx="11108394" cy="5120400"/>
        </p:xfrm>
        <a:graphic>
          <a:graphicData uri="http://schemas.openxmlformats.org/drawingml/2006/table">
            <a:tbl>
              <a:tblPr>
                <a:noFill/>
              </a:tblPr>
              <a:tblGrid>
                <a:gridCol w="2302163">
                  <a:extLst>
                    <a:ext uri="{9D8B030D-6E8A-4147-A177-3AD203B41FA5}">
                      <a16:colId xmlns:a16="http://schemas.microsoft.com/office/drawing/2014/main" val="20000"/>
                    </a:ext>
                  </a:extLst>
                </a:gridCol>
                <a:gridCol w="862847">
                  <a:extLst>
                    <a:ext uri="{9D8B030D-6E8A-4147-A177-3AD203B41FA5}">
                      <a16:colId xmlns:a16="http://schemas.microsoft.com/office/drawing/2014/main" val="20001"/>
                    </a:ext>
                  </a:extLst>
                </a:gridCol>
                <a:gridCol w="7943384">
                  <a:extLst>
                    <a:ext uri="{9D8B030D-6E8A-4147-A177-3AD203B41FA5}">
                      <a16:colId xmlns:a16="http://schemas.microsoft.com/office/drawing/2014/main" val="20002"/>
                    </a:ext>
                  </a:extLst>
                </a:gridCol>
              </a:tblGrid>
              <a:tr h="338300">
                <a:tc>
                  <a:txBody>
                    <a:bodyPr/>
                    <a:lstStyle/>
                    <a:p>
                      <a:pPr marL="0" lvl="0" indent="0" algn="l" rtl="0">
                        <a:spcBef>
                          <a:spcPts val="0"/>
                        </a:spcBef>
                        <a:spcAft>
                          <a:spcPts val="0"/>
                        </a:spcAft>
                        <a:buNone/>
                      </a:pPr>
                      <a:r>
                        <a:rPr lang="en" sz="1200" b="1" dirty="0">
                          <a:solidFill>
                            <a:schemeClr val="accent1"/>
                          </a:solidFill>
                          <a:latin typeface="+mj-lt"/>
                          <a:ea typeface="Helvetica Neue"/>
                          <a:cs typeface="Helvetica Neue"/>
                          <a:sym typeface="Helvetica Neue"/>
                        </a:rPr>
                        <a:t>Policy</a:t>
                      </a:r>
                      <a:endParaRPr sz="1200" b="1" dirty="0">
                        <a:solidFill>
                          <a:schemeClr val="accent1"/>
                        </a:solidFill>
                        <a:latin typeface="+mj-lt"/>
                        <a:ea typeface="Helvetica Neue"/>
                        <a:cs typeface="Helvetica Neue"/>
                        <a:sym typeface="Helvetica Neue"/>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8575"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lvl="0" indent="0" algn="l" rtl="0">
                        <a:spcBef>
                          <a:spcPts val="0"/>
                        </a:spcBef>
                        <a:spcAft>
                          <a:spcPts val="0"/>
                        </a:spcAft>
                        <a:buNone/>
                      </a:pPr>
                      <a:r>
                        <a:rPr lang="en" sz="1200" b="1" dirty="0">
                          <a:solidFill>
                            <a:schemeClr val="accent1"/>
                          </a:solidFill>
                          <a:latin typeface="+mj-lt"/>
                          <a:ea typeface="Helvetica Neue"/>
                          <a:cs typeface="Helvetica Neue"/>
                          <a:sym typeface="Helvetica Neue"/>
                        </a:rPr>
                        <a:t>Direction</a:t>
                      </a:r>
                      <a:endParaRPr sz="1200" b="1" dirty="0">
                        <a:solidFill>
                          <a:schemeClr val="accent1"/>
                        </a:solidFill>
                        <a:latin typeface="+mj-lt"/>
                        <a:ea typeface="Helvetica Neue"/>
                        <a:cs typeface="Helvetica Neue"/>
                        <a:sym typeface="Helvetica Neue"/>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8575"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lvl="0" indent="0" algn="l" rtl="0">
                        <a:spcBef>
                          <a:spcPts val="0"/>
                        </a:spcBef>
                        <a:spcAft>
                          <a:spcPts val="0"/>
                        </a:spcAft>
                        <a:buNone/>
                      </a:pPr>
                      <a:r>
                        <a:rPr lang="en" sz="1200" b="1" dirty="0">
                          <a:solidFill>
                            <a:schemeClr val="accent1"/>
                          </a:solidFill>
                          <a:latin typeface="+mj-lt"/>
                          <a:ea typeface="Helvetica Neue"/>
                          <a:cs typeface="Helvetica Neue"/>
                          <a:sym typeface="Helvetica Neue"/>
                        </a:rPr>
                        <a:t>Description</a:t>
                      </a:r>
                      <a:endParaRPr sz="1200" b="1" dirty="0">
                        <a:solidFill>
                          <a:schemeClr val="accent1"/>
                        </a:solidFill>
                        <a:latin typeface="+mj-lt"/>
                        <a:ea typeface="Helvetica Neue"/>
                        <a:cs typeface="Helvetica Neue"/>
                        <a:sym typeface="Helvetica Neue"/>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8575"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0"/>
                  </a:ext>
                </a:extLst>
              </a:tr>
              <a:tr h="457175">
                <a:tc>
                  <a:txBody>
                    <a:bodyPr/>
                    <a:lstStyle/>
                    <a:p>
                      <a:pPr marL="0" lvl="0" indent="0" algn="l" rtl="0">
                        <a:spcBef>
                          <a:spcPts val="0"/>
                        </a:spcBef>
                        <a:spcAft>
                          <a:spcPts val="0"/>
                        </a:spcAft>
                        <a:buNone/>
                      </a:pPr>
                      <a:r>
                        <a:rPr lang="en" sz="1200" b="1" dirty="0">
                          <a:latin typeface="+mj-lt"/>
                          <a:ea typeface="Helvetica Neue Light"/>
                          <a:cs typeface="Helvetica Neue Light"/>
                          <a:sym typeface="Helvetica Neue Light"/>
                        </a:rPr>
                        <a:t>Carbon Tax</a:t>
                      </a:r>
                      <a:endParaRPr sz="1200" b="1"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2857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Tariff</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2857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Carbon taxes are an explicit form of carbon pricing that impose a fixed fee on every ton of CO2 emission from regulated entities. </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2857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4325">
                <a:tc>
                  <a:txBody>
                    <a:bodyPr/>
                    <a:lstStyle/>
                    <a:p>
                      <a:pPr marL="0" lvl="0" indent="0" algn="l" rtl="0">
                        <a:spcBef>
                          <a:spcPts val="0"/>
                        </a:spcBef>
                        <a:spcAft>
                          <a:spcPts val="0"/>
                        </a:spcAft>
                        <a:buNone/>
                      </a:pPr>
                      <a:r>
                        <a:rPr lang="en" sz="1200" b="1" dirty="0">
                          <a:latin typeface="+mj-lt"/>
                          <a:ea typeface="Helvetica Neue Light"/>
                          <a:cs typeface="Helvetica Neue Light"/>
                          <a:sym typeface="Helvetica Neue Light"/>
                        </a:rPr>
                        <a:t>Emissions Trading System (ETS)</a:t>
                      </a:r>
                      <a:endParaRPr sz="1200" b="1"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a:latin typeface="+mj-lt"/>
                          <a:ea typeface="Helvetica Neue Light"/>
                          <a:cs typeface="Helvetica Neue Light"/>
                          <a:sym typeface="Helvetica Neue Light"/>
                        </a:rPr>
                        <a:t>Tariff</a:t>
                      </a:r>
                      <a:endParaRPr sz="120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ETS are an explicit form of carbon pricing that cap the overall carbon emissions from regulated polluters &amp; issue tradable allowances. When allowances are auctioned, allowance price provides marginal incentive to reduce CO2 emissions.</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4325">
                <a:tc>
                  <a:txBody>
                    <a:bodyPr/>
                    <a:lstStyle/>
                    <a:p>
                      <a:pPr marL="0" lvl="0" indent="0" algn="l" rtl="0">
                        <a:spcBef>
                          <a:spcPts val="0"/>
                        </a:spcBef>
                        <a:spcAft>
                          <a:spcPts val="0"/>
                        </a:spcAft>
                        <a:buNone/>
                      </a:pPr>
                      <a:r>
                        <a:rPr lang="en" sz="1200" b="1" dirty="0">
                          <a:latin typeface="+mj-lt"/>
                          <a:ea typeface="Helvetica Neue Light"/>
                          <a:cs typeface="Helvetica Neue Light"/>
                          <a:sym typeface="Helvetica Neue Light"/>
                        </a:rPr>
                        <a:t>Fossil Fuel Tax</a:t>
                      </a:r>
                      <a:endParaRPr sz="1200" b="1"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a:latin typeface="+mj-lt"/>
                          <a:ea typeface="Helvetica Neue Light"/>
                          <a:cs typeface="Helvetica Neue Light"/>
                          <a:sym typeface="Helvetica Neue Light"/>
                        </a:rPr>
                        <a:t>Tariff</a:t>
                      </a:r>
                      <a:endParaRPr sz="120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Governments impose taxes on transportation fuel at the pump, which provides a marginal incentive to reduce transportation carbon emissions. Covers taxes levied on energy use from fossil fuels for transportation, industry, agriculture, residential and commercial units, and utilities.</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175">
                <a:tc>
                  <a:txBody>
                    <a:bodyPr/>
                    <a:lstStyle/>
                    <a:p>
                      <a:pPr marL="0" lvl="0" indent="0" algn="l" rtl="0">
                        <a:spcBef>
                          <a:spcPts val="0"/>
                        </a:spcBef>
                        <a:spcAft>
                          <a:spcPts val="0"/>
                        </a:spcAft>
                        <a:buNone/>
                      </a:pPr>
                      <a:r>
                        <a:rPr lang="en" sz="1200" b="1" dirty="0">
                          <a:latin typeface="+mj-lt"/>
                          <a:ea typeface="Helvetica Neue Light"/>
                          <a:cs typeface="Helvetica Neue Light"/>
                          <a:sym typeface="Helvetica Neue Light"/>
                        </a:rPr>
                        <a:t>Fossil Fuel Subsidy</a:t>
                      </a:r>
                      <a:endParaRPr sz="1200" b="1"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Subsidy</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Fossil fuel subsidies are effectively negative carbon prices. They are expenditures by the government that support fossil fuels and are still ubiquitous around the world, especially in developing countries.</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4325">
                <a:tc>
                  <a:txBody>
                    <a:bodyPr/>
                    <a:lstStyle/>
                    <a:p>
                      <a:pPr marL="0" lvl="0" indent="0" algn="l" rtl="0">
                        <a:spcBef>
                          <a:spcPts val="0"/>
                        </a:spcBef>
                        <a:spcAft>
                          <a:spcPts val="0"/>
                        </a:spcAft>
                        <a:buNone/>
                      </a:pPr>
                      <a:r>
                        <a:rPr lang="en" sz="1200" b="1" dirty="0">
                          <a:latin typeface="+mj-lt"/>
                          <a:ea typeface="Helvetica Neue Light"/>
                          <a:cs typeface="Helvetica Neue Light"/>
                          <a:sym typeface="Helvetica Neue Light"/>
                        </a:rPr>
                        <a:t>Feed-in Tariffs</a:t>
                      </a:r>
                      <a:endParaRPr sz="1200" b="1"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Tariff</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FITs offer a price premium for renewable energy provided to the grid. This price premium is set by the government and paid to renewable energy producers by consumers. The price premium is typically an absolute amount, denoted in dollars per MWh.</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79225">
                <a:tc>
                  <a:txBody>
                    <a:bodyPr/>
                    <a:lstStyle/>
                    <a:p>
                      <a:pPr marL="0" lvl="0" indent="0" algn="l" rtl="0">
                        <a:spcBef>
                          <a:spcPts val="0"/>
                        </a:spcBef>
                        <a:spcAft>
                          <a:spcPts val="0"/>
                        </a:spcAft>
                        <a:buNone/>
                      </a:pPr>
                      <a:r>
                        <a:rPr lang="en" sz="1200" b="1" dirty="0">
                          <a:latin typeface="+mj-lt"/>
                          <a:ea typeface="Helvetica Neue Light"/>
                          <a:cs typeface="Helvetica Neue Light"/>
                          <a:sym typeface="Helvetica Neue Light"/>
                        </a:rPr>
                        <a:t>Renewable Portfolio Standards</a:t>
                      </a:r>
                      <a:endParaRPr sz="1200" b="1"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Tariff</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RPS require electricity providers to supply a certain percentage of their electricity with renewable sources. Tradable renewable energy credits (RECs) can be purchased by suppliers who fail to achieve this percentage requirement. </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9225">
                <a:tc>
                  <a:txBody>
                    <a:bodyPr/>
                    <a:lstStyle/>
                    <a:p>
                      <a:pPr marL="0" lvl="0" indent="0" algn="l" rtl="0">
                        <a:spcBef>
                          <a:spcPts val="0"/>
                        </a:spcBef>
                        <a:spcAft>
                          <a:spcPts val="0"/>
                        </a:spcAft>
                        <a:buNone/>
                      </a:pPr>
                      <a:r>
                        <a:rPr lang="en" sz="1200" b="1" dirty="0">
                          <a:latin typeface="+mj-lt"/>
                          <a:ea typeface="Helvetica Neue Light"/>
                          <a:cs typeface="Helvetica Neue Light"/>
                          <a:sym typeface="Helvetica Neue Light"/>
                        </a:rPr>
                        <a:t>Low-Carbon Fuel Standards</a:t>
                      </a:r>
                      <a:endParaRPr sz="1200" b="1"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a:latin typeface="+mj-lt"/>
                          <a:ea typeface="Helvetica Neue Light"/>
                          <a:cs typeface="Helvetica Neue Light"/>
                          <a:sym typeface="Helvetica Neue Light"/>
                        </a:rPr>
                        <a:t>Tariff</a:t>
                      </a:r>
                      <a:endParaRPr sz="120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200" dirty="0">
                          <a:latin typeface="+mj-lt"/>
                          <a:ea typeface="Helvetica Neue Light"/>
                          <a:cs typeface="Helvetica Neue Light"/>
                          <a:sym typeface="Helvetica Neue Light"/>
                        </a:rPr>
                        <a:t>LCFS impose a limit on carbon intensity for fuels. Suppliers below the rate receive credits denoted in metric tons of carbon dioxide. Suppliers above the rate incur deficits to rectify either through abatement or purchase of credits.</a:t>
                      </a:r>
                      <a:endParaRPr sz="1200" dirty="0">
                        <a:latin typeface="+mj-lt"/>
                        <a:ea typeface="Helvetica Neue Light"/>
                        <a:cs typeface="Helvetica Neue Light"/>
                        <a:sym typeface="Helvetica Neue Light"/>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9050"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8868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Title 10"/>
          <p:cNvSpPr>
            <a:spLocks noGrp="1"/>
          </p:cNvSpPr>
          <p:nvPr>
            <p:ph type="title"/>
          </p:nvPr>
        </p:nvSpPr>
        <p:spPr>
          <a:xfrm>
            <a:off x="368300" y="534298"/>
            <a:ext cx="11452417" cy="754053"/>
          </a:xfrm>
        </p:spPr>
        <p:txBody>
          <a:bodyPr/>
          <a:lstStyle/>
          <a:p>
            <a:r>
              <a:rPr lang="en-US" sz="1400" b="1" dirty="0">
                <a:solidFill>
                  <a:srgbClr val="2E6396"/>
                </a:solidFill>
              </a:rPr>
              <a:t>Carbon Barometer</a:t>
            </a:r>
            <a:br>
              <a:rPr lang="en-US" dirty="0"/>
            </a:br>
            <a:r>
              <a:rPr lang="en-US" dirty="0"/>
              <a:t>Evolution of Global Carbon Price</a:t>
            </a:r>
          </a:p>
        </p:txBody>
      </p:sp>
      <p:sp>
        <p:nvSpPr>
          <p:cNvPr id="5" name="Slide Number Placeholder 4"/>
          <p:cNvSpPr>
            <a:spLocks noGrp="1"/>
          </p:cNvSpPr>
          <p:nvPr>
            <p:ph type="sldNum" sz="quarter" idx="12"/>
          </p:nvPr>
        </p:nvSpPr>
        <p:spPr/>
        <p:txBody>
          <a:bodyPr/>
          <a:lstStyle/>
          <a:p>
            <a:fld id="{C213CF11-2ACD-46FE-AEE3-0EAAC376403D}" type="slidenum">
              <a:rPr lang="en-US" smtClean="0"/>
              <a:pPr/>
              <a:t>7</a:t>
            </a:fld>
            <a:endParaRPr lang="en-US"/>
          </a:p>
        </p:txBody>
      </p:sp>
      <p:sp>
        <p:nvSpPr>
          <p:cNvPr id="4" name="Text Placeholder 3"/>
          <p:cNvSpPr>
            <a:spLocks noGrp="1"/>
          </p:cNvSpPr>
          <p:nvPr>
            <p:ph type="body" idx="15"/>
          </p:nvPr>
        </p:nvSpPr>
        <p:spPr>
          <a:xfrm>
            <a:off x="368111" y="159654"/>
            <a:ext cx="11452414" cy="225446"/>
          </a:xfrm>
        </p:spPr>
        <p:txBody>
          <a:bodyPr/>
          <a:lstStyle/>
          <a:p>
            <a:r>
              <a:rPr lang="en-US" dirty="0"/>
              <a:t>Global Price Evolution</a:t>
            </a:r>
          </a:p>
        </p:txBody>
      </p:sp>
      <p:sp>
        <p:nvSpPr>
          <p:cNvPr id="59" name="TextBox 58"/>
          <p:cNvSpPr txBox="1"/>
          <p:nvPr/>
        </p:nvSpPr>
        <p:spPr>
          <a:xfrm>
            <a:off x="368204" y="6605605"/>
            <a:ext cx="8545265" cy="200055"/>
          </a:xfrm>
          <a:prstGeom prst="rect">
            <a:avLst/>
          </a:prstGeom>
          <a:noFill/>
        </p:spPr>
        <p:txBody>
          <a:bodyPr wrap="square" lIns="0" rIns="0" rtlCol="0">
            <a:spAutoFit/>
          </a:bodyPr>
          <a:lstStyle/>
          <a:p>
            <a:r>
              <a:rPr lang="en-US" sz="700" dirty="0"/>
              <a:t>Strictly</a:t>
            </a:r>
            <a:r>
              <a:rPr lang="en-US" sz="700" baseline="0" dirty="0"/>
              <a:t> Confidential. Not for Distribution.</a:t>
            </a:r>
            <a:endParaRPr lang="en-US" sz="700" dirty="0"/>
          </a:p>
        </p:txBody>
      </p:sp>
      <p:sp>
        <p:nvSpPr>
          <p:cNvPr id="118" name="Rectangle 117"/>
          <p:cNvSpPr/>
          <p:nvPr/>
        </p:nvSpPr>
        <p:spPr>
          <a:xfrm>
            <a:off x="368203" y="1727073"/>
            <a:ext cx="10710623" cy="326051"/>
          </a:xfrm>
          <a:prstGeom prst="rect">
            <a:avLst/>
          </a:prstGeom>
        </p:spPr>
        <p:txBody>
          <a:bodyPr wrap="square" lIns="0" rIns="0">
            <a:spAutoFit/>
          </a:bodyPr>
          <a:lstStyle/>
          <a:p>
            <a:pPr lvl="0" algn="just">
              <a:lnSpc>
                <a:spcPct val="120000"/>
              </a:lnSpc>
              <a:spcBef>
                <a:spcPts val="900"/>
              </a:spcBef>
            </a:pPr>
            <a:r>
              <a:rPr lang="en-US" sz="1400" dirty="0"/>
              <a:t>The Global Carbon Barometer price has increased steadily over the past decade, until 2022.</a:t>
            </a:r>
          </a:p>
        </p:txBody>
      </p:sp>
      <p:sp>
        <p:nvSpPr>
          <p:cNvPr id="65" name="Google Shape;275;p25"/>
          <p:cNvSpPr txBox="1"/>
          <p:nvPr/>
        </p:nvSpPr>
        <p:spPr>
          <a:xfrm>
            <a:off x="368203" y="2340813"/>
            <a:ext cx="7625400" cy="400079"/>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1400" b="1" dirty="0">
                <a:latin typeface="Helvetica Neue"/>
                <a:ea typeface="Helvetica Neue"/>
                <a:cs typeface="Helvetica Neue"/>
                <a:sym typeface="Helvetica Neue"/>
              </a:rPr>
              <a:t>Policy Overview, Global</a:t>
            </a:r>
            <a:endParaRPr sz="1400" b="1" dirty="0">
              <a:latin typeface="Helvetica Neue"/>
              <a:ea typeface="Helvetica Neue"/>
              <a:cs typeface="Helvetica Neue"/>
              <a:sym typeface="Helvetica Neue"/>
            </a:endParaRPr>
          </a:p>
        </p:txBody>
      </p:sp>
      <p:graphicFrame>
        <p:nvGraphicFramePr>
          <p:cNvPr id="2" name="Table 1"/>
          <p:cNvGraphicFramePr>
            <a:graphicFrameLocks noGrp="1"/>
          </p:cNvGraphicFramePr>
          <p:nvPr>
            <p:extLst>
              <p:ext uri="{D42A27DB-BD31-4B8C-83A1-F6EECF244321}">
                <p14:modId xmlns:p14="http://schemas.microsoft.com/office/powerpoint/2010/main" val="2237663841"/>
              </p:ext>
            </p:extLst>
          </p:nvPr>
        </p:nvGraphicFramePr>
        <p:xfrm>
          <a:off x="447992" y="2740892"/>
          <a:ext cx="11253405" cy="2280630"/>
        </p:xfrm>
        <a:graphic>
          <a:graphicData uri="http://schemas.openxmlformats.org/drawingml/2006/table">
            <a:tbl>
              <a:tblPr firstRow="1" bandRow="1">
                <a:tableStyleId>{5C22544A-7EE6-4342-B048-85BDC9FD1C3A}</a:tableStyleId>
              </a:tblPr>
              <a:tblGrid>
                <a:gridCol w="1085533">
                  <a:extLst>
                    <a:ext uri="{9D8B030D-6E8A-4147-A177-3AD203B41FA5}">
                      <a16:colId xmlns:a16="http://schemas.microsoft.com/office/drawing/2014/main" val="2557746210"/>
                    </a:ext>
                  </a:extLst>
                </a:gridCol>
                <a:gridCol w="1200150">
                  <a:extLst>
                    <a:ext uri="{9D8B030D-6E8A-4147-A177-3AD203B41FA5}">
                      <a16:colId xmlns:a16="http://schemas.microsoft.com/office/drawing/2014/main" val="1021306778"/>
                    </a:ext>
                  </a:extLst>
                </a:gridCol>
                <a:gridCol w="208280">
                  <a:extLst>
                    <a:ext uri="{9D8B030D-6E8A-4147-A177-3AD203B41FA5}">
                      <a16:colId xmlns:a16="http://schemas.microsoft.com/office/drawing/2014/main" val="3685947661"/>
                    </a:ext>
                  </a:extLst>
                </a:gridCol>
                <a:gridCol w="978940">
                  <a:extLst>
                    <a:ext uri="{9D8B030D-6E8A-4147-A177-3AD203B41FA5}">
                      <a16:colId xmlns:a16="http://schemas.microsoft.com/office/drawing/2014/main" val="4228600922"/>
                    </a:ext>
                  </a:extLst>
                </a:gridCol>
                <a:gridCol w="208280">
                  <a:extLst>
                    <a:ext uri="{9D8B030D-6E8A-4147-A177-3AD203B41FA5}">
                      <a16:colId xmlns:a16="http://schemas.microsoft.com/office/drawing/2014/main" val="1580617912"/>
                    </a:ext>
                  </a:extLst>
                </a:gridCol>
                <a:gridCol w="1366750">
                  <a:extLst>
                    <a:ext uri="{9D8B030D-6E8A-4147-A177-3AD203B41FA5}">
                      <a16:colId xmlns:a16="http://schemas.microsoft.com/office/drawing/2014/main" val="561922422"/>
                    </a:ext>
                  </a:extLst>
                </a:gridCol>
                <a:gridCol w="228600">
                  <a:extLst>
                    <a:ext uri="{9D8B030D-6E8A-4147-A177-3AD203B41FA5}">
                      <a16:colId xmlns:a16="http://schemas.microsoft.com/office/drawing/2014/main" val="2435549231"/>
                    </a:ext>
                  </a:extLst>
                </a:gridCol>
                <a:gridCol w="1123950">
                  <a:extLst>
                    <a:ext uri="{9D8B030D-6E8A-4147-A177-3AD203B41FA5}">
                      <a16:colId xmlns:a16="http://schemas.microsoft.com/office/drawing/2014/main" val="1957003597"/>
                    </a:ext>
                  </a:extLst>
                </a:gridCol>
                <a:gridCol w="256053">
                  <a:extLst>
                    <a:ext uri="{9D8B030D-6E8A-4147-A177-3AD203B41FA5}">
                      <a16:colId xmlns:a16="http://schemas.microsoft.com/office/drawing/2014/main" val="1037162916"/>
                    </a:ext>
                  </a:extLst>
                </a:gridCol>
                <a:gridCol w="1542530">
                  <a:extLst>
                    <a:ext uri="{9D8B030D-6E8A-4147-A177-3AD203B41FA5}">
                      <a16:colId xmlns:a16="http://schemas.microsoft.com/office/drawing/2014/main" val="2717183906"/>
                    </a:ext>
                  </a:extLst>
                </a:gridCol>
                <a:gridCol w="1125592">
                  <a:extLst>
                    <a:ext uri="{9D8B030D-6E8A-4147-A177-3AD203B41FA5}">
                      <a16:colId xmlns:a16="http://schemas.microsoft.com/office/drawing/2014/main" val="3907869816"/>
                    </a:ext>
                  </a:extLst>
                </a:gridCol>
                <a:gridCol w="1928747">
                  <a:extLst>
                    <a:ext uri="{9D8B030D-6E8A-4147-A177-3AD203B41FA5}">
                      <a16:colId xmlns:a16="http://schemas.microsoft.com/office/drawing/2014/main" val="2083532560"/>
                    </a:ext>
                  </a:extLst>
                </a:gridCol>
              </a:tblGrid>
              <a:tr h="357083">
                <a:tc rowSpan="2">
                  <a:txBody>
                    <a:bodyPr/>
                    <a:lstStyle/>
                    <a:p>
                      <a:endParaRPr lang="en-US" sz="1100" b="1" dirty="0">
                        <a:solidFill>
                          <a:schemeClr val="tx1"/>
                        </a:solidFill>
                        <a:latin typeface="+mj-lt"/>
                        <a:cs typeface="Calibri" panose="020F0502020204030204" pitchFamily="34" charset="0"/>
                      </a:endParaRPr>
                    </a:p>
                    <a:p>
                      <a:r>
                        <a:rPr lang="en-US" sz="1100" b="1" dirty="0">
                          <a:solidFill>
                            <a:schemeClr val="tx1"/>
                          </a:solidFill>
                          <a:latin typeface="+mj-lt"/>
                          <a:cs typeface="Calibri" panose="020F0502020204030204" pitchFamily="34" charset="0"/>
                        </a:rPr>
                        <a:t>Country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r>
                        <a:rPr lang="en-US" sz="1100" b="1" dirty="0">
                          <a:solidFill>
                            <a:schemeClr val="tx1"/>
                          </a:solidFill>
                          <a:latin typeface="+mj-lt"/>
                          <a:cs typeface="Calibri" panose="020F0502020204030204" pitchFamily="34" charset="0"/>
                        </a:rPr>
                        <a:t>Carbon Barometer</a:t>
                      </a:r>
                      <a:r>
                        <a:rPr lang="en-US" sz="1100" b="1" baseline="0" dirty="0">
                          <a:solidFill>
                            <a:schemeClr val="tx1"/>
                          </a:solidFill>
                          <a:latin typeface="+mj-lt"/>
                          <a:cs typeface="Calibri" panose="020F0502020204030204" pitchFamily="34" charset="0"/>
                        </a:rPr>
                        <a:t> </a:t>
                      </a:r>
                    </a:p>
                    <a:p>
                      <a:pPr algn="l"/>
                      <a:r>
                        <a:rPr lang="en-US" sz="1100" b="1" baseline="0" dirty="0">
                          <a:solidFill>
                            <a:schemeClr val="tx1"/>
                          </a:solidFill>
                          <a:latin typeface="+mj-lt"/>
                          <a:cs typeface="Calibri" panose="020F0502020204030204" pitchFamily="34" charset="0"/>
                        </a:rPr>
                        <a:t>Price</a:t>
                      </a:r>
                    </a:p>
                    <a:p>
                      <a:pPr algn="l"/>
                      <a:r>
                        <a:rPr lang="en-US" sz="1100" b="0" baseline="0" dirty="0">
                          <a:solidFill>
                            <a:schemeClr val="bg2">
                              <a:lumMod val="50000"/>
                            </a:schemeClr>
                          </a:solidFill>
                          <a:latin typeface="+mj-lt"/>
                          <a:cs typeface="Calibri" panose="020F0502020204030204" pitchFamily="34" charset="0"/>
                        </a:rPr>
                        <a:t>$USD/MTCO</a:t>
                      </a:r>
                      <a:r>
                        <a:rPr lang="en-US" sz="1100" b="0" baseline="-25000" dirty="0">
                          <a:solidFill>
                            <a:schemeClr val="bg2">
                              <a:lumMod val="50000"/>
                            </a:schemeClr>
                          </a:solidFill>
                          <a:latin typeface="+mj-lt"/>
                          <a:cs typeface="Calibri" panose="020F0502020204030204" pitchFamily="34" charset="0"/>
                        </a:rPr>
                        <a:t>2</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endParaRPr lang="en-US" sz="1100" b="0" baseline="-25000" dirty="0">
                        <a:solidFill>
                          <a:schemeClr val="bg2">
                            <a:lumMod val="50000"/>
                          </a:schemeClr>
                        </a:solidFill>
                        <a:latin typeface="+mj-lt"/>
                        <a:cs typeface="Calibri" panose="020F0502020204030204" pitchFamily="34"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r>
                        <a:rPr lang="en-US" sz="1100" b="1" dirty="0">
                          <a:solidFill>
                            <a:schemeClr val="tx1"/>
                          </a:solidFill>
                          <a:latin typeface="+mj-lt"/>
                          <a:cs typeface="Calibri" panose="020F0502020204030204" pitchFamily="34" charset="0"/>
                        </a:rPr>
                        <a:t>Total </a:t>
                      </a:r>
                    </a:p>
                    <a:p>
                      <a:pPr algn="l"/>
                      <a:r>
                        <a:rPr lang="en-US" sz="1100" b="1" dirty="0">
                          <a:solidFill>
                            <a:schemeClr val="tx1"/>
                          </a:solidFill>
                          <a:latin typeface="+mj-lt"/>
                          <a:cs typeface="Calibri" panose="020F0502020204030204" pitchFamily="34" charset="0"/>
                        </a:rPr>
                        <a:t>Emissions</a:t>
                      </a:r>
                    </a:p>
                    <a:p>
                      <a:pPr algn="l"/>
                      <a:r>
                        <a:rPr lang="en-US" sz="1100" b="0" dirty="0">
                          <a:solidFill>
                            <a:schemeClr val="bg2">
                              <a:lumMod val="50000"/>
                            </a:schemeClr>
                          </a:solidFill>
                          <a:latin typeface="+mj-lt"/>
                          <a:cs typeface="Calibri" panose="020F0502020204030204" pitchFamily="34" charset="0"/>
                        </a:rPr>
                        <a:t>M MTCO</a:t>
                      </a:r>
                      <a:r>
                        <a:rPr lang="en-US" sz="1100" b="0" baseline="-25000" dirty="0">
                          <a:solidFill>
                            <a:schemeClr val="bg2">
                              <a:lumMod val="50000"/>
                            </a:schemeClr>
                          </a:solidFill>
                          <a:latin typeface="+mj-lt"/>
                          <a:cs typeface="Calibri" panose="020F0502020204030204" pitchFamily="34" charset="0"/>
                        </a:rPr>
                        <a:t>2</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endParaRPr lang="en-US" sz="1100" b="0" baseline="-25000" dirty="0">
                        <a:solidFill>
                          <a:schemeClr val="bg2">
                            <a:lumMod val="50000"/>
                          </a:schemeClr>
                        </a:solidFill>
                        <a:latin typeface="+mj-lt"/>
                        <a:cs typeface="Calibri" panose="020F0502020204030204" pitchFamily="34"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r>
                        <a:rPr lang="en-US" sz="1100" b="1" dirty="0">
                          <a:solidFill>
                            <a:schemeClr val="tx1"/>
                          </a:solidFill>
                          <a:latin typeface="+mj-lt"/>
                          <a:cs typeface="Calibri" panose="020F0502020204030204" pitchFamily="34" charset="0"/>
                        </a:rPr>
                        <a:t>Emissions Intensity of </a:t>
                      </a:r>
                    </a:p>
                    <a:p>
                      <a:pPr algn="l"/>
                      <a:r>
                        <a:rPr lang="en-US" sz="1100" b="1" dirty="0">
                          <a:solidFill>
                            <a:schemeClr val="tx1"/>
                          </a:solidFill>
                          <a:latin typeface="+mj-lt"/>
                          <a:cs typeface="Calibri" panose="020F0502020204030204" pitchFamily="34" charset="0"/>
                        </a:rPr>
                        <a:t>GDP</a:t>
                      </a:r>
                    </a:p>
                    <a:p>
                      <a:pPr algn="l"/>
                      <a:r>
                        <a:rPr lang="en-US" sz="1100" b="0" dirty="0">
                          <a:solidFill>
                            <a:schemeClr val="bg2">
                              <a:lumMod val="50000"/>
                            </a:schemeClr>
                          </a:solidFill>
                          <a:latin typeface="+mj-lt"/>
                          <a:cs typeface="Calibri" panose="020F0502020204030204" pitchFamily="34" charset="0"/>
                        </a:rPr>
                        <a:t>kg CO</a:t>
                      </a:r>
                      <a:r>
                        <a:rPr lang="en-US" sz="1100" b="0" baseline="-25000" dirty="0">
                          <a:solidFill>
                            <a:schemeClr val="bg2">
                              <a:lumMod val="50000"/>
                            </a:schemeClr>
                          </a:solidFill>
                          <a:latin typeface="+mj-lt"/>
                          <a:cs typeface="Calibri" panose="020F0502020204030204" pitchFamily="34" charset="0"/>
                        </a:rPr>
                        <a:t>2</a:t>
                      </a:r>
                      <a:r>
                        <a:rPr lang="en-US" sz="1100" b="0" dirty="0">
                          <a:solidFill>
                            <a:schemeClr val="bg2">
                              <a:lumMod val="50000"/>
                            </a:schemeClr>
                          </a:solidFill>
                          <a:latin typeface="+mj-lt"/>
                          <a:cs typeface="Calibri" panose="020F0502020204030204" pitchFamily="34" charset="0"/>
                        </a:rPr>
                        <a:t>/$USD</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endParaRPr lang="en-US" sz="1100" b="0" dirty="0">
                        <a:solidFill>
                          <a:schemeClr val="bg2">
                            <a:lumMod val="50000"/>
                          </a:schemeClr>
                        </a:solidFill>
                        <a:latin typeface="+mj-lt"/>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r>
                        <a:rPr lang="en-US" sz="1100" b="1" dirty="0">
                          <a:solidFill>
                            <a:schemeClr val="tx1"/>
                          </a:solidFill>
                          <a:latin typeface="+mj-lt"/>
                          <a:cs typeface="Calibri" panose="020F0502020204030204" pitchFamily="34" charset="0"/>
                        </a:rPr>
                        <a:t>Net Carbon</a:t>
                      </a:r>
                      <a:r>
                        <a:rPr lang="en-US" sz="1100" b="1" baseline="0" dirty="0">
                          <a:solidFill>
                            <a:schemeClr val="tx1"/>
                          </a:solidFill>
                          <a:latin typeface="+mj-lt"/>
                          <a:cs typeface="Calibri" panose="020F0502020204030204" pitchFamily="34" charset="0"/>
                        </a:rPr>
                        <a:t> </a:t>
                      </a:r>
                    </a:p>
                    <a:p>
                      <a:pPr algn="l"/>
                      <a:r>
                        <a:rPr lang="en-US" sz="1100" b="1" baseline="0" dirty="0">
                          <a:solidFill>
                            <a:schemeClr val="tx1"/>
                          </a:solidFill>
                          <a:latin typeface="+mj-lt"/>
                          <a:cs typeface="Calibri" panose="020F0502020204030204" pitchFamily="34" charset="0"/>
                        </a:rPr>
                        <a:t>Charges</a:t>
                      </a:r>
                    </a:p>
                    <a:p>
                      <a:pPr algn="l"/>
                      <a:r>
                        <a:rPr lang="en-US" sz="1100" b="0" baseline="0" dirty="0">
                          <a:solidFill>
                            <a:schemeClr val="bg2">
                              <a:lumMod val="50000"/>
                            </a:schemeClr>
                          </a:solidFill>
                          <a:latin typeface="+mj-lt"/>
                          <a:cs typeface="Calibri" panose="020F0502020204030204" pitchFamily="34" charset="0"/>
                        </a:rPr>
                        <a:t>as % of GDP</a:t>
                      </a:r>
                      <a:endParaRPr lang="en-US" sz="1100" b="0" dirty="0">
                        <a:solidFill>
                          <a:schemeClr val="bg2">
                            <a:lumMod val="50000"/>
                          </a:schemeClr>
                        </a:solidFill>
                        <a:latin typeface="+mj-lt"/>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a:endParaRPr lang="en-US" sz="1100" b="0" dirty="0">
                        <a:solidFill>
                          <a:schemeClr val="bg2">
                            <a:lumMod val="50000"/>
                          </a:schemeClr>
                        </a:solidFill>
                        <a:latin typeface="+mj-lt"/>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1" dirty="0">
                          <a:solidFill>
                            <a:schemeClr val="tx1"/>
                          </a:solidFill>
                          <a:latin typeface="+mj-lt"/>
                          <a:cs typeface="Calibri" panose="020F0502020204030204" pitchFamily="34" charset="0"/>
                        </a:rPr>
                        <a:t>Policy Evolution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1893408"/>
                  </a:ext>
                </a:extLst>
              </a:tr>
              <a:tr h="5731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a:r>
                        <a:rPr lang="en-US" sz="1100" b="0" dirty="0">
                          <a:solidFill>
                            <a:schemeClr val="tx1"/>
                          </a:solidFill>
                          <a:latin typeface="+mj-lt"/>
                          <a:cs typeface="Calibri" panose="020F0502020204030204" pitchFamily="34" charset="0"/>
                        </a:rPr>
                        <a:t>Carbon Barometer </a:t>
                      </a:r>
                    </a:p>
                    <a:p>
                      <a:pPr algn="l"/>
                      <a:r>
                        <a:rPr lang="en-US" sz="1100" b="0" dirty="0">
                          <a:solidFill>
                            <a:schemeClr val="tx1"/>
                          </a:solidFill>
                          <a:latin typeface="+mj-lt"/>
                          <a:cs typeface="Calibri" panose="020F0502020204030204" pitchFamily="34" charset="0"/>
                        </a:rPr>
                        <a:t>Price</a:t>
                      </a:r>
                    </a:p>
                  </a:txBody>
                  <a:tcPr marL="1828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dirty="0">
                          <a:solidFill>
                            <a:schemeClr val="tx1"/>
                          </a:solidFill>
                          <a:latin typeface="+mj-lt"/>
                          <a:cs typeface="Calibri" panose="020F0502020204030204" pitchFamily="34" charset="0"/>
                        </a:rPr>
                        <a:t>Total</a:t>
                      </a:r>
                      <a:r>
                        <a:rPr lang="en-US" sz="1100" b="0" baseline="0" dirty="0">
                          <a:solidFill>
                            <a:schemeClr val="tx1"/>
                          </a:solidFill>
                          <a:latin typeface="+mj-lt"/>
                          <a:cs typeface="Calibri" panose="020F0502020204030204" pitchFamily="34" charset="0"/>
                        </a:rPr>
                        <a:t> Carbon </a:t>
                      </a:r>
                    </a:p>
                    <a:p>
                      <a:pPr algn="l"/>
                      <a:r>
                        <a:rPr lang="en-US" sz="1100" b="0" baseline="0" dirty="0">
                          <a:solidFill>
                            <a:schemeClr val="tx1"/>
                          </a:solidFill>
                          <a:latin typeface="+mj-lt"/>
                          <a:cs typeface="Calibri" panose="020F0502020204030204" pitchFamily="34" charset="0"/>
                        </a:rPr>
                        <a:t>Charges</a:t>
                      </a:r>
                      <a:endParaRPr lang="en-US" sz="1100" b="0" dirty="0">
                        <a:solidFill>
                          <a:schemeClr val="tx1"/>
                        </a:solidFill>
                        <a:latin typeface="+mj-lt"/>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dirty="0">
                          <a:solidFill>
                            <a:schemeClr val="tx1"/>
                          </a:solidFill>
                          <a:latin typeface="+mj-lt"/>
                          <a:cs typeface="Calibri" panose="020F0502020204030204" pitchFamily="34" charset="0"/>
                        </a:rPr>
                        <a:t>Total Carbon </a:t>
                      </a:r>
                    </a:p>
                    <a:p>
                      <a:pPr algn="l"/>
                      <a:r>
                        <a:rPr lang="en-US" sz="1100" b="0" dirty="0">
                          <a:solidFill>
                            <a:schemeClr val="tx1"/>
                          </a:solidFill>
                          <a:latin typeface="+mj-lt"/>
                          <a:cs typeface="Calibri" panose="020F0502020204030204" pitchFamily="34" charset="0"/>
                        </a:rPr>
                        <a:t>Subsidies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0680664"/>
                  </a:ext>
                </a:extLst>
              </a:tr>
              <a:tr h="182880">
                <a:tc>
                  <a:txBody>
                    <a:bodyPr/>
                    <a:lstStyle/>
                    <a:p>
                      <a:endParaRPr lang="en-US" sz="1100" b="1" dirty="0">
                        <a:solidFill>
                          <a:schemeClr val="tx1"/>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baseline="-2500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baseline="-2500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baseline="-2500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baseline="-2500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bg2">
                            <a:lumMod val="50000"/>
                          </a:schemeClr>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tx1"/>
                        </a:solidFill>
                        <a:latin typeface="+mj-lt"/>
                        <a:cs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tx1"/>
                        </a:solidFill>
                        <a:latin typeface="+mj-lt"/>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100" b="0" dirty="0">
                        <a:solidFill>
                          <a:schemeClr val="tx1"/>
                        </a:solidFill>
                        <a:latin typeface="+mj-lt"/>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2113006"/>
                  </a:ext>
                </a:extLst>
              </a:tr>
              <a:tr h="1146307">
                <a:tc>
                  <a:txBody>
                    <a:bodyPr/>
                    <a:lstStyle/>
                    <a:p>
                      <a:r>
                        <a:rPr lang="en-US" sz="1100" b="0" dirty="0">
                          <a:solidFill>
                            <a:schemeClr val="tx1"/>
                          </a:solidFill>
                          <a:latin typeface="+mj-lt"/>
                          <a:cs typeface="Calibri" panose="020F0502020204030204" pitchFamily="34" charset="0"/>
                        </a:rPr>
                        <a:t>Global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b="0" dirty="0">
                          <a:solidFill>
                            <a:schemeClr val="tx1"/>
                          </a:solidFill>
                          <a:latin typeface="+mj-lt"/>
                          <a:cs typeface="Calibri" panose="020F0502020204030204" pitchFamily="34" charset="0"/>
                        </a:rPr>
                        <a:t>$4.08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b="0" dirty="0">
                          <a:solidFill>
                            <a:schemeClr val="tx1"/>
                          </a:solidFill>
                          <a:latin typeface="+mj-lt"/>
                          <a:cs typeface="Calibri" panose="020F0502020204030204" pitchFamily="34" charset="0"/>
                        </a:rPr>
                        <a:t>28713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100" b="0" dirty="0">
                          <a:solidFill>
                            <a:schemeClr val="tx1"/>
                          </a:solidFill>
                          <a:latin typeface="+mj-lt"/>
                          <a:cs typeface="Calibri" panose="020F0502020204030204" pitchFamily="34" charset="0"/>
                        </a:rPr>
                        <a:t>0.34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dirty="0">
                          <a:solidFill>
                            <a:schemeClr val="tx1"/>
                          </a:solidFill>
                          <a:latin typeface="+mj-lt"/>
                          <a:cs typeface="Calibri" panose="020F0502020204030204" pitchFamily="34" charset="0"/>
                        </a:rPr>
                        <a:t>0.14%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1100" b="0" dirty="0">
                        <a:solidFill>
                          <a:schemeClr val="tx1"/>
                        </a:solidFill>
                        <a:latin typeface="+mj-lt"/>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6889635"/>
                  </a:ext>
                </a:extLst>
              </a:tr>
            </a:tbl>
          </a:graphicData>
        </a:graphic>
      </p:graphicFrame>
      <p:pic>
        <p:nvPicPr>
          <p:cNvPr id="23" name="Picture 22"/>
          <p:cNvPicPr>
            <a:picLocks/>
          </p:cNvPicPr>
          <p:nvPr/>
        </p:nvPicPr>
        <p:blipFill>
          <a:blip r:embed="rId3">
            <a:extLst>
              <a:ext uri="{28A0092B-C50C-407E-A947-70E740481C1C}">
                <a14:useLocalDpi xmlns:a14="http://schemas.microsoft.com/office/drawing/2010/main" val="0"/>
              </a:ext>
            </a:extLst>
          </a:blip>
          <a:stretch>
            <a:fillRect/>
          </a:stretch>
        </p:blipFill>
        <p:spPr>
          <a:xfrm>
            <a:off x="6715375" y="3652486"/>
            <a:ext cx="4846320" cy="1371600"/>
          </a:xfrm>
          <a:prstGeom prst="rect">
            <a:avLst/>
          </a:prstGeom>
        </p:spPr>
      </p:pic>
      <p:cxnSp>
        <p:nvCxnSpPr>
          <p:cNvPr id="27" name="Straight Connector 26"/>
          <p:cNvCxnSpPr/>
          <p:nvPr/>
        </p:nvCxnSpPr>
        <p:spPr>
          <a:xfrm>
            <a:off x="7124700" y="323850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a:spLocks noChangeAspect="1"/>
          </p:cNvSpPr>
          <p:nvPr/>
        </p:nvSpPr>
        <p:spPr>
          <a:xfrm>
            <a:off x="8598453" y="3178638"/>
            <a:ext cx="74435" cy="73152"/>
          </a:xfrm>
          <a:prstGeom prst="rect">
            <a:avLst/>
          </a:prstGeom>
          <a:solidFill>
            <a:srgbClr val="30C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a:spLocks noChangeAspect="1"/>
          </p:cNvSpPr>
          <p:nvPr/>
        </p:nvSpPr>
        <p:spPr>
          <a:xfrm>
            <a:off x="9722403" y="3178638"/>
            <a:ext cx="74435" cy="73152"/>
          </a:xfrm>
          <a:prstGeom prst="rect">
            <a:avLst/>
          </a:prstGeom>
          <a:solidFill>
            <a:srgbClr val="8FA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FA5C0"/>
              </a:solidFill>
            </a:endParaRPr>
          </a:p>
        </p:txBody>
      </p:sp>
      <p:sp>
        <p:nvSpPr>
          <p:cNvPr id="39" name="Rectangle 38"/>
          <p:cNvSpPr>
            <a:spLocks noChangeAspect="1"/>
          </p:cNvSpPr>
          <p:nvPr/>
        </p:nvSpPr>
        <p:spPr>
          <a:xfrm>
            <a:off x="11362053" y="3832996"/>
            <a:ext cx="74435" cy="73152"/>
          </a:xfrm>
          <a:prstGeom prst="rect">
            <a:avLst/>
          </a:prstGeom>
          <a:solidFill>
            <a:srgbClr val="30CFAA"/>
          </a:solidFill>
          <a:ln>
            <a:noFill/>
          </a:ln>
          <a:effectLst>
            <a:outerShdw blurRad="63500" sx="102000" sy="102000" algn="ctr" rotWithShape="0">
              <a:srgbClr val="30CFA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659805" y="3900778"/>
            <a:ext cx="454091" cy="230832"/>
            <a:chOff x="7253208" y="4130569"/>
            <a:chExt cx="454091" cy="230832"/>
          </a:xfrm>
        </p:grpSpPr>
        <p:sp>
          <p:nvSpPr>
            <p:cNvPr id="38" name="Rectangle 37"/>
            <p:cNvSpPr>
              <a:spLocks noChangeAspect="1"/>
            </p:cNvSpPr>
            <p:nvPr/>
          </p:nvSpPr>
          <p:spPr>
            <a:xfrm>
              <a:off x="7632864" y="4209409"/>
              <a:ext cx="74435" cy="73152"/>
            </a:xfrm>
            <a:prstGeom prst="rect">
              <a:avLst/>
            </a:prstGeom>
            <a:solidFill>
              <a:srgbClr val="30CFAA"/>
            </a:solidFill>
            <a:ln>
              <a:noFill/>
            </a:ln>
            <a:effectLst>
              <a:outerShdw blurRad="63500" sx="102000" sy="102000" algn="ctr" rotWithShape="0">
                <a:srgbClr val="30CFA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253208" y="4130569"/>
              <a:ext cx="339838" cy="230832"/>
            </a:xfrm>
            <a:prstGeom prst="rect">
              <a:avLst/>
            </a:prstGeom>
            <a:noFill/>
          </p:spPr>
          <p:txBody>
            <a:bodyPr wrap="none" lIns="0" rIns="0" rtlCol="0">
              <a:spAutoFit/>
            </a:bodyPr>
            <a:lstStyle/>
            <a:p>
              <a:pPr algn="r"/>
              <a:r>
                <a:rPr lang="en-US" sz="800" dirty="0">
                  <a:latin typeface="Calibri" panose="020F0502020204030204" pitchFamily="34" charset="0"/>
                  <a:cs typeface="Calibri" panose="020F0502020204030204" pitchFamily="34" charset="0"/>
                </a:rPr>
                <a:t>$</a:t>
              </a:r>
              <a:r>
                <a:rPr lang="en-US" sz="900" dirty="0">
                  <a:latin typeface="+mj-lt"/>
                  <a:cs typeface="Calibri" panose="020F0502020204030204" pitchFamily="34" charset="0"/>
                </a:rPr>
                <a:t>20.76</a:t>
              </a:r>
              <a:endParaRPr lang="en-US" sz="800" dirty="0">
                <a:latin typeface="+mj-lt"/>
                <a:cs typeface="Calibri" panose="020F0502020204030204" pitchFamily="34" charset="0"/>
              </a:endParaRPr>
            </a:p>
          </p:txBody>
        </p:sp>
      </p:grpSp>
      <p:sp>
        <p:nvSpPr>
          <p:cNvPr id="45" name="TextBox 44"/>
          <p:cNvSpPr txBox="1"/>
          <p:nvPr/>
        </p:nvSpPr>
        <p:spPr>
          <a:xfrm>
            <a:off x="11389217" y="3737502"/>
            <a:ext cx="590379" cy="230832"/>
          </a:xfrm>
          <a:prstGeom prst="rect">
            <a:avLst/>
          </a:prstGeom>
          <a:noFill/>
        </p:spPr>
        <p:txBody>
          <a:bodyPr wrap="square" rtlCol="0">
            <a:spAutoFit/>
          </a:bodyPr>
          <a:lstStyle/>
          <a:p>
            <a:r>
              <a:rPr lang="en-US" sz="900" dirty="0">
                <a:latin typeface="+mj-lt"/>
                <a:cs typeface="Calibri" panose="020F0502020204030204" pitchFamily="34" charset="0"/>
              </a:rPr>
              <a:t>$31.76</a:t>
            </a:r>
          </a:p>
        </p:txBody>
      </p:sp>
      <p:grpSp>
        <p:nvGrpSpPr>
          <p:cNvPr id="29" name="Group 28"/>
          <p:cNvGrpSpPr/>
          <p:nvPr/>
        </p:nvGrpSpPr>
        <p:grpSpPr>
          <a:xfrm>
            <a:off x="6621334" y="4355470"/>
            <a:ext cx="492562" cy="230832"/>
            <a:chOff x="7214737" y="4130569"/>
            <a:chExt cx="492562" cy="230832"/>
          </a:xfrm>
        </p:grpSpPr>
        <p:sp>
          <p:nvSpPr>
            <p:cNvPr id="30" name="Rectangle 29"/>
            <p:cNvSpPr>
              <a:spLocks noChangeAspect="1"/>
            </p:cNvSpPr>
            <p:nvPr/>
          </p:nvSpPr>
          <p:spPr>
            <a:xfrm>
              <a:off x="7632864" y="4209409"/>
              <a:ext cx="74435" cy="73152"/>
            </a:xfrm>
            <a:prstGeom prst="rect">
              <a:avLst/>
            </a:prstGeom>
            <a:solidFill>
              <a:srgbClr val="8FA5C0"/>
            </a:solidFill>
            <a:ln>
              <a:noFill/>
            </a:ln>
            <a:effectLst>
              <a:outerShdw blurRad="63500" sx="102000" sy="102000" algn="ctr" rotWithShape="0">
                <a:srgbClr val="6A85A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214737" y="4130569"/>
              <a:ext cx="378309" cy="230832"/>
            </a:xfrm>
            <a:prstGeom prst="rect">
              <a:avLst/>
            </a:prstGeom>
            <a:noFill/>
          </p:spPr>
          <p:txBody>
            <a:bodyPr wrap="none" lIns="0" rIns="0" rtlCol="0">
              <a:spAutoFit/>
            </a:bodyPr>
            <a:lstStyle/>
            <a:p>
              <a:pPr algn="r"/>
              <a:r>
                <a:rPr lang="en-US" sz="800" dirty="0">
                  <a:latin typeface="+mj-lt"/>
                  <a:cs typeface="Calibri" panose="020F0502020204030204" pitchFamily="34" charset="0"/>
                </a:rPr>
                <a:t>-$</a:t>
              </a:r>
              <a:r>
                <a:rPr lang="en-US" sz="900" dirty="0">
                  <a:latin typeface="+mj-lt"/>
                  <a:cs typeface="Calibri" panose="020F0502020204030204" pitchFamily="34" charset="0"/>
                </a:rPr>
                <a:t>10.01</a:t>
              </a:r>
              <a:endParaRPr lang="en-US" sz="800" dirty="0">
                <a:latin typeface="+mj-lt"/>
                <a:cs typeface="Calibri" panose="020F0502020204030204" pitchFamily="34" charset="0"/>
              </a:endParaRPr>
            </a:p>
          </p:txBody>
        </p:sp>
      </p:grpSp>
      <p:sp>
        <p:nvSpPr>
          <p:cNvPr id="22" name="Rectangle 21"/>
          <p:cNvSpPr>
            <a:spLocks noChangeAspect="1"/>
          </p:cNvSpPr>
          <p:nvPr/>
        </p:nvSpPr>
        <p:spPr>
          <a:xfrm>
            <a:off x="11362053" y="4646180"/>
            <a:ext cx="74435" cy="73152"/>
          </a:xfrm>
          <a:prstGeom prst="rect">
            <a:avLst/>
          </a:prstGeom>
          <a:solidFill>
            <a:srgbClr val="8FA5C0"/>
          </a:solidFill>
          <a:ln>
            <a:noFill/>
          </a:ln>
          <a:effectLst>
            <a:outerShdw blurRad="63500" sx="102000" sy="102000" algn="ctr" rotWithShape="0">
              <a:srgbClr val="6A85AC"/>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1351426" y="4567552"/>
            <a:ext cx="590379" cy="230832"/>
          </a:xfrm>
          <a:prstGeom prst="rect">
            <a:avLst/>
          </a:prstGeom>
          <a:noFill/>
        </p:spPr>
        <p:txBody>
          <a:bodyPr wrap="square" rtlCol="0">
            <a:spAutoFit/>
          </a:bodyPr>
          <a:lstStyle/>
          <a:p>
            <a:r>
              <a:rPr lang="en-US" sz="900" dirty="0">
                <a:latin typeface="+mj-lt"/>
                <a:cs typeface="Calibri" panose="020F0502020204030204" pitchFamily="34" charset="0"/>
              </a:rPr>
              <a:t>-$27.67</a:t>
            </a:r>
          </a:p>
        </p:txBody>
      </p:sp>
    </p:spTree>
    <p:extLst>
      <p:ext uri="{BB962C8B-B14F-4D97-AF65-F5344CB8AC3E}">
        <p14:creationId xmlns:p14="http://schemas.microsoft.com/office/powerpoint/2010/main" val="383247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48721689"/>
              </p:ext>
            </p:extLst>
          </p:nvPr>
        </p:nvGraphicFramePr>
        <p:xfrm>
          <a:off x="1521899" y="1639389"/>
          <a:ext cx="6174579" cy="837580"/>
        </p:xfrm>
        <a:graphic>
          <a:graphicData uri="http://schemas.openxmlformats.org/drawingml/2006/table">
            <a:tbl>
              <a:tblPr firstRow="1" bandRow="1">
                <a:tableStyleId>{5C22544A-7EE6-4342-B048-85BDC9FD1C3A}</a:tableStyleId>
              </a:tblPr>
              <a:tblGrid>
                <a:gridCol w="2989141">
                  <a:extLst>
                    <a:ext uri="{9D8B030D-6E8A-4147-A177-3AD203B41FA5}">
                      <a16:colId xmlns:a16="http://schemas.microsoft.com/office/drawing/2014/main" val="2204543701"/>
                    </a:ext>
                  </a:extLst>
                </a:gridCol>
                <a:gridCol w="3185438">
                  <a:extLst>
                    <a:ext uri="{9D8B030D-6E8A-4147-A177-3AD203B41FA5}">
                      <a16:colId xmlns:a16="http://schemas.microsoft.com/office/drawing/2014/main" val="1355924617"/>
                    </a:ext>
                  </a:extLst>
                </a:gridCol>
              </a:tblGrid>
              <a:tr h="837580">
                <a:tc>
                  <a:txBody>
                    <a:bodyPr/>
                    <a:lstStyle/>
                    <a:p>
                      <a:r>
                        <a:rPr lang="en-US" sz="1400" b="1" dirty="0">
                          <a:solidFill>
                            <a:schemeClr val="tx1"/>
                          </a:solidFill>
                        </a:rPr>
                        <a:t>Carbon Barometer Price</a:t>
                      </a:r>
                    </a:p>
                    <a:p>
                      <a:r>
                        <a:rPr lang="en-US" sz="1400" b="0" dirty="0">
                          <a:solidFill>
                            <a:schemeClr val="tx1"/>
                          </a:solidFill>
                        </a:rPr>
                        <a:t>$USD/MTCO</a:t>
                      </a:r>
                      <a:r>
                        <a:rPr lang="en-US" sz="1400" b="0" baseline="-25000" dirty="0">
                          <a:solidFill>
                            <a:schemeClr val="tx1"/>
                          </a:solidFill>
                        </a:rPr>
                        <a:t>2</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b="1" dirty="0">
                          <a:solidFill>
                            <a:srgbClr val="E86D24"/>
                          </a:solidFill>
                        </a:rPr>
                        <a:t>$18.97</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0551770"/>
                  </a:ext>
                </a:extLst>
              </a:tr>
            </a:tbl>
          </a:graphicData>
        </a:graphic>
      </p:graphicFrame>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itle 10"/>
          <p:cNvSpPr>
            <a:spLocks noGrp="1"/>
          </p:cNvSpPr>
          <p:nvPr>
            <p:ph type="title"/>
          </p:nvPr>
        </p:nvSpPr>
        <p:spPr>
          <a:xfrm>
            <a:off x="368300" y="534298"/>
            <a:ext cx="11452417" cy="754053"/>
          </a:xfrm>
        </p:spPr>
        <p:txBody>
          <a:bodyPr/>
          <a:lstStyle/>
          <a:p>
            <a:r>
              <a:rPr lang="en-US" sz="1400" b="1" dirty="0">
                <a:solidFill>
                  <a:srgbClr val="2E6396"/>
                </a:solidFill>
              </a:rPr>
              <a:t>DATA AGGREGATION</a:t>
            </a:r>
            <a:br>
              <a:rPr lang="en-US" dirty="0"/>
            </a:br>
            <a:r>
              <a:rPr lang="en-US" dirty="0"/>
              <a:t>Carbon Barometer Visualization</a:t>
            </a:r>
          </a:p>
        </p:txBody>
      </p:sp>
      <p:sp>
        <p:nvSpPr>
          <p:cNvPr id="14" name="Text Placeholder 13"/>
          <p:cNvSpPr>
            <a:spLocks noGrp="1"/>
          </p:cNvSpPr>
          <p:nvPr>
            <p:ph type="body" idx="14"/>
          </p:nvPr>
        </p:nvSpPr>
        <p:spPr/>
        <p:txBody>
          <a:bodyPr/>
          <a:lstStyle/>
          <a:p>
            <a:r>
              <a:rPr lang="en-US" dirty="0"/>
              <a:t>Carbon Barometer Visualization</a:t>
            </a:r>
          </a:p>
        </p:txBody>
      </p:sp>
      <p:sp>
        <p:nvSpPr>
          <p:cNvPr id="5" name="Slide Number Placeholder 4"/>
          <p:cNvSpPr>
            <a:spLocks noGrp="1"/>
          </p:cNvSpPr>
          <p:nvPr>
            <p:ph type="sldNum" sz="quarter" idx="12"/>
          </p:nvPr>
        </p:nvSpPr>
        <p:spPr/>
        <p:txBody>
          <a:bodyPr/>
          <a:lstStyle/>
          <a:p>
            <a:fld id="{C213CF11-2ACD-46FE-AEE3-0EAAC376403D}" type="slidenum">
              <a:rPr lang="en-US" smtClean="0"/>
              <a:pPr/>
              <a:t>8</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2440268079"/>
              </p:ext>
            </p:extLst>
          </p:nvPr>
        </p:nvGraphicFramePr>
        <p:xfrm>
          <a:off x="6098494" y="696686"/>
          <a:ext cx="5653970" cy="62329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047593" y="579596"/>
            <a:ext cx="4276725" cy="369332"/>
          </a:xfrm>
          <a:prstGeom prst="rect">
            <a:avLst/>
          </a:prstGeom>
          <a:noFill/>
        </p:spPr>
        <p:txBody>
          <a:bodyPr wrap="square" rtlCol="0">
            <a:spAutoFit/>
          </a:bodyPr>
          <a:lstStyle/>
          <a:p>
            <a:r>
              <a:rPr lang="en-US" dirty="0"/>
              <a:t>CBP vs. Total CO</a:t>
            </a:r>
            <a:r>
              <a:rPr lang="en-US" baseline="-25000" dirty="0"/>
              <a:t>2</a:t>
            </a:r>
            <a:r>
              <a:rPr lang="en-US" dirty="0"/>
              <a:t> Emissions, 2021</a:t>
            </a:r>
          </a:p>
        </p:txBody>
      </p:sp>
      <p:sp>
        <p:nvSpPr>
          <p:cNvPr id="6" name="TextBox 5"/>
          <p:cNvSpPr txBox="1"/>
          <p:nvPr/>
        </p:nvSpPr>
        <p:spPr>
          <a:xfrm>
            <a:off x="1661137" y="5068114"/>
            <a:ext cx="4848225" cy="276999"/>
          </a:xfrm>
          <a:prstGeom prst="rect">
            <a:avLst/>
          </a:prstGeom>
          <a:noFill/>
        </p:spPr>
        <p:txBody>
          <a:bodyPr wrap="square" rtlCol="0">
            <a:spAutoFit/>
          </a:bodyPr>
          <a:lstStyle/>
          <a:p>
            <a:r>
              <a:rPr lang="en-US" sz="1200" dirty="0"/>
              <a:t>Carbon Barometer Price $USD/MTCO</a:t>
            </a:r>
            <a:r>
              <a:rPr lang="en-US" sz="1200" baseline="-25000" dirty="0"/>
              <a:t>2</a:t>
            </a:r>
          </a:p>
        </p:txBody>
      </p:sp>
      <p:sp>
        <p:nvSpPr>
          <p:cNvPr id="15" name="Rectangle 14"/>
          <p:cNvSpPr>
            <a:spLocks/>
          </p:cNvSpPr>
          <p:nvPr/>
        </p:nvSpPr>
        <p:spPr>
          <a:xfrm>
            <a:off x="1526449" y="5418134"/>
            <a:ext cx="91440" cy="91440"/>
          </a:xfrm>
          <a:prstGeom prst="rect">
            <a:avLst/>
          </a:prstGeom>
          <a:solidFill>
            <a:srgbClr val="2E6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61137" y="5325355"/>
            <a:ext cx="4848225" cy="276999"/>
          </a:xfrm>
          <a:prstGeom prst="rect">
            <a:avLst/>
          </a:prstGeom>
          <a:noFill/>
        </p:spPr>
        <p:txBody>
          <a:bodyPr wrap="square" rtlCol="0">
            <a:spAutoFit/>
          </a:bodyPr>
          <a:lstStyle/>
          <a:p>
            <a:r>
              <a:rPr lang="en-US" sz="1200" dirty="0"/>
              <a:t>Total Carbon Dioxide Emissions</a:t>
            </a:r>
            <a:endParaRPr lang="en-US" sz="1200" baseline="-25000" dirty="0"/>
          </a:p>
        </p:txBody>
      </p:sp>
      <p:sp>
        <p:nvSpPr>
          <p:cNvPr id="17" name="Text Placeholder 9"/>
          <p:cNvSpPr>
            <a:spLocks noGrp="1"/>
          </p:cNvSpPr>
          <p:nvPr>
            <p:ph type="body" idx="13"/>
          </p:nvPr>
        </p:nvSpPr>
        <p:spPr>
          <a:xfrm>
            <a:off x="1521899" y="2528731"/>
            <a:ext cx="2915457" cy="2069606"/>
          </a:xfrm>
        </p:spPr>
        <p:txBody>
          <a:bodyPr/>
          <a:lstStyle/>
          <a:p>
            <a:pPr>
              <a:spcAft>
                <a:spcPts val="900"/>
              </a:spcAft>
            </a:pPr>
            <a:r>
              <a:rPr lang="en-US" sz="1400" b="1" dirty="0"/>
              <a:t>Additional views</a:t>
            </a:r>
            <a:br>
              <a:rPr lang="en-US" sz="1400" b="1" dirty="0"/>
            </a:br>
            <a:r>
              <a:rPr lang="en-US" sz="1400" dirty="0"/>
              <a:t>Country-level policy data and evolution over time of Carbon Barometer price</a:t>
            </a:r>
          </a:p>
          <a:p>
            <a:pPr>
              <a:spcAft>
                <a:spcPts val="900"/>
              </a:spcAft>
            </a:pPr>
            <a:r>
              <a:rPr lang="en-US" sz="1400" dirty="0"/>
              <a:t>Disaggregated seven policies and contribution to overall Carbon Barometer calculation</a:t>
            </a:r>
          </a:p>
        </p:txBody>
      </p:sp>
      <p:sp>
        <p:nvSpPr>
          <p:cNvPr id="18" name="Rectangle 17"/>
          <p:cNvSpPr>
            <a:spLocks/>
          </p:cNvSpPr>
          <p:nvPr/>
        </p:nvSpPr>
        <p:spPr>
          <a:xfrm>
            <a:off x="1526449" y="5160893"/>
            <a:ext cx="91440" cy="91440"/>
          </a:xfrm>
          <a:prstGeom prst="rect">
            <a:avLst/>
          </a:prstGeom>
          <a:solidFill>
            <a:srgbClr val="E86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4876800" y="2036195"/>
            <a:ext cx="2170793" cy="2370342"/>
            <a:chOff x="4876800" y="2036195"/>
            <a:chExt cx="2403566" cy="2370342"/>
          </a:xfrm>
        </p:grpSpPr>
        <p:cxnSp>
          <p:nvCxnSpPr>
            <p:cNvPr id="25" name="Straight Connector 24"/>
            <p:cNvCxnSpPr/>
            <p:nvPr/>
          </p:nvCxnSpPr>
          <p:spPr>
            <a:xfrm>
              <a:off x="4876800" y="2036195"/>
              <a:ext cx="0" cy="237007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76800" y="4406537"/>
              <a:ext cx="2403566" cy="0"/>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731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4049929"/>
              </p:ext>
            </p:extLst>
          </p:nvPr>
        </p:nvGraphicFramePr>
        <p:xfrm>
          <a:off x="1521899" y="1639389"/>
          <a:ext cx="6174579" cy="837580"/>
        </p:xfrm>
        <a:graphic>
          <a:graphicData uri="http://schemas.openxmlformats.org/drawingml/2006/table">
            <a:tbl>
              <a:tblPr firstRow="1" bandRow="1">
                <a:tableStyleId>{5C22544A-7EE6-4342-B048-85BDC9FD1C3A}</a:tableStyleId>
              </a:tblPr>
              <a:tblGrid>
                <a:gridCol w="2989141">
                  <a:extLst>
                    <a:ext uri="{9D8B030D-6E8A-4147-A177-3AD203B41FA5}">
                      <a16:colId xmlns:a16="http://schemas.microsoft.com/office/drawing/2014/main" val="2204543701"/>
                    </a:ext>
                  </a:extLst>
                </a:gridCol>
                <a:gridCol w="3185438">
                  <a:extLst>
                    <a:ext uri="{9D8B030D-6E8A-4147-A177-3AD203B41FA5}">
                      <a16:colId xmlns:a16="http://schemas.microsoft.com/office/drawing/2014/main" val="1355924617"/>
                    </a:ext>
                  </a:extLst>
                </a:gridCol>
              </a:tblGrid>
              <a:tr h="837580">
                <a:tc>
                  <a:txBody>
                    <a:bodyPr/>
                    <a:lstStyle/>
                    <a:p>
                      <a:r>
                        <a:rPr lang="en-US" sz="1400" b="1" dirty="0">
                          <a:solidFill>
                            <a:schemeClr val="tx1"/>
                          </a:solidFill>
                        </a:rPr>
                        <a:t>Carbon Barometer Price</a:t>
                      </a:r>
                    </a:p>
                    <a:p>
                      <a:r>
                        <a:rPr lang="en-US" sz="1400" b="0" baseline="0" dirty="0">
                          <a:solidFill>
                            <a:schemeClr val="tx1"/>
                          </a:solidFill>
                        </a:rPr>
                        <a:t>Down 78% from 2021</a:t>
                      </a:r>
                      <a:endParaRPr lang="en-US" sz="1400" b="0" baseline="-25000" dirty="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b="1" dirty="0">
                          <a:solidFill>
                            <a:srgbClr val="E86D24"/>
                          </a:solidFill>
                        </a:rPr>
                        <a:t>$4.08</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0551770"/>
                  </a:ext>
                </a:extLst>
              </a:tr>
            </a:tbl>
          </a:graphicData>
        </a:graphic>
      </p:graphicFrame>
      <p:sp>
        <p:nvSpPr>
          <p:cNvPr id="19" name="AutoShape 3"/>
          <p:cNvSpPr>
            <a:spLocks noChangeAspect="1" noChangeArrowheads="1" noTextEdit="1"/>
          </p:cNvSpPr>
          <p:nvPr/>
        </p:nvSpPr>
        <p:spPr bwMode="auto">
          <a:xfrm>
            <a:off x="0" y="1660915"/>
            <a:ext cx="12188952" cy="51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itle 10"/>
          <p:cNvSpPr>
            <a:spLocks noGrp="1"/>
          </p:cNvSpPr>
          <p:nvPr>
            <p:ph type="title"/>
          </p:nvPr>
        </p:nvSpPr>
        <p:spPr>
          <a:xfrm>
            <a:off x="368300" y="534298"/>
            <a:ext cx="11452417" cy="754053"/>
          </a:xfrm>
        </p:spPr>
        <p:txBody>
          <a:bodyPr/>
          <a:lstStyle/>
          <a:p>
            <a:r>
              <a:rPr lang="en-US" sz="1400" b="1" dirty="0">
                <a:solidFill>
                  <a:srgbClr val="2E6396"/>
                </a:solidFill>
              </a:rPr>
              <a:t>DATA AGGREGATION</a:t>
            </a:r>
            <a:br>
              <a:rPr lang="en-US" dirty="0"/>
            </a:br>
            <a:r>
              <a:rPr lang="en-US" dirty="0"/>
              <a:t>Carbon Barometer Visualization</a:t>
            </a:r>
          </a:p>
        </p:txBody>
      </p:sp>
      <p:sp>
        <p:nvSpPr>
          <p:cNvPr id="14" name="Text Placeholder 13"/>
          <p:cNvSpPr>
            <a:spLocks noGrp="1"/>
          </p:cNvSpPr>
          <p:nvPr>
            <p:ph type="body" idx="14"/>
          </p:nvPr>
        </p:nvSpPr>
        <p:spPr/>
        <p:txBody>
          <a:bodyPr/>
          <a:lstStyle/>
          <a:p>
            <a:r>
              <a:rPr lang="en-US" dirty="0"/>
              <a:t>Carbon Barometer Visualization</a:t>
            </a:r>
          </a:p>
        </p:txBody>
      </p:sp>
      <p:sp>
        <p:nvSpPr>
          <p:cNvPr id="5" name="Slide Number Placeholder 4"/>
          <p:cNvSpPr>
            <a:spLocks noGrp="1"/>
          </p:cNvSpPr>
          <p:nvPr>
            <p:ph type="sldNum" sz="quarter" idx="12"/>
          </p:nvPr>
        </p:nvSpPr>
        <p:spPr/>
        <p:txBody>
          <a:bodyPr/>
          <a:lstStyle/>
          <a:p>
            <a:fld id="{C213CF11-2ACD-46FE-AEE3-0EAAC376403D}" type="slidenum">
              <a:rPr lang="en-US" smtClean="0"/>
              <a:pPr/>
              <a:t>9</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197633536"/>
              </p:ext>
            </p:extLst>
          </p:nvPr>
        </p:nvGraphicFramePr>
        <p:xfrm>
          <a:off x="6098494" y="696686"/>
          <a:ext cx="5653970" cy="62329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047593" y="579596"/>
            <a:ext cx="4276725" cy="369332"/>
          </a:xfrm>
          <a:prstGeom prst="rect">
            <a:avLst/>
          </a:prstGeom>
          <a:noFill/>
        </p:spPr>
        <p:txBody>
          <a:bodyPr wrap="square" rtlCol="0">
            <a:spAutoFit/>
          </a:bodyPr>
          <a:lstStyle/>
          <a:p>
            <a:r>
              <a:rPr lang="en-US" dirty="0"/>
              <a:t>CBP vs. Total CO</a:t>
            </a:r>
            <a:r>
              <a:rPr lang="en-US" baseline="-25000" dirty="0"/>
              <a:t>2</a:t>
            </a:r>
            <a:r>
              <a:rPr lang="en-US" dirty="0"/>
              <a:t> Emissions, 2022</a:t>
            </a:r>
          </a:p>
        </p:txBody>
      </p:sp>
      <p:sp>
        <p:nvSpPr>
          <p:cNvPr id="6" name="TextBox 5"/>
          <p:cNvSpPr txBox="1"/>
          <p:nvPr/>
        </p:nvSpPr>
        <p:spPr>
          <a:xfrm>
            <a:off x="1661137" y="5068114"/>
            <a:ext cx="4848225" cy="276999"/>
          </a:xfrm>
          <a:prstGeom prst="rect">
            <a:avLst/>
          </a:prstGeom>
          <a:noFill/>
        </p:spPr>
        <p:txBody>
          <a:bodyPr wrap="square" rtlCol="0">
            <a:spAutoFit/>
          </a:bodyPr>
          <a:lstStyle/>
          <a:p>
            <a:r>
              <a:rPr lang="en-US" sz="1200" dirty="0"/>
              <a:t>Carbon Barometer Price $USD/MTCO</a:t>
            </a:r>
            <a:r>
              <a:rPr lang="en-US" sz="1200" baseline="-25000" dirty="0"/>
              <a:t>2</a:t>
            </a:r>
          </a:p>
        </p:txBody>
      </p:sp>
      <p:sp>
        <p:nvSpPr>
          <p:cNvPr id="15" name="Rectangle 14"/>
          <p:cNvSpPr>
            <a:spLocks/>
          </p:cNvSpPr>
          <p:nvPr/>
        </p:nvSpPr>
        <p:spPr>
          <a:xfrm>
            <a:off x="1526449" y="5418134"/>
            <a:ext cx="91440" cy="91440"/>
          </a:xfrm>
          <a:prstGeom prst="rect">
            <a:avLst/>
          </a:prstGeom>
          <a:solidFill>
            <a:srgbClr val="2E6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61137" y="5325355"/>
            <a:ext cx="4848225" cy="276999"/>
          </a:xfrm>
          <a:prstGeom prst="rect">
            <a:avLst/>
          </a:prstGeom>
          <a:noFill/>
        </p:spPr>
        <p:txBody>
          <a:bodyPr wrap="square" rtlCol="0">
            <a:spAutoFit/>
          </a:bodyPr>
          <a:lstStyle/>
          <a:p>
            <a:r>
              <a:rPr lang="en-US" sz="1200" dirty="0"/>
              <a:t>Total Carbon Dioxide Emissions</a:t>
            </a:r>
            <a:endParaRPr lang="en-US" sz="1200" baseline="-25000" dirty="0"/>
          </a:p>
        </p:txBody>
      </p:sp>
      <p:sp>
        <p:nvSpPr>
          <p:cNvPr id="18" name="Rectangle 17"/>
          <p:cNvSpPr>
            <a:spLocks/>
          </p:cNvSpPr>
          <p:nvPr/>
        </p:nvSpPr>
        <p:spPr>
          <a:xfrm>
            <a:off x="1526449" y="5160893"/>
            <a:ext cx="91440" cy="91440"/>
          </a:xfrm>
          <a:prstGeom prst="rect">
            <a:avLst/>
          </a:prstGeom>
          <a:solidFill>
            <a:srgbClr val="E86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4876800" y="2036195"/>
            <a:ext cx="2170793" cy="2774678"/>
            <a:chOff x="4876800" y="2036195"/>
            <a:chExt cx="2403566" cy="2370342"/>
          </a:xfrm>
        </p:grpSpPr>
        <p:cxnSp>
          <p:nvCxnSpPr>
            <p:cNvPr id="25" name="Straight Connector 24"/>
            <p:cNvCxnSpPr/>
            <p:nvPr/>
          </p:nvCxnSpPr>
          <p:spPr>
            <a:xfrm>
              <a:off x="4876800" y="2036195"/>
              <a:ext cx="0" cy="2370072"/>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76800" y="4406537"/>
              <a:ext cx="2403566" cy="0"/>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3405365"/>
      </p:ext>
    </p:extLst>
  </p:cSld>
  <p:clrMapOvr>
    <a:masterClrMapping/>
  </p:clrMapOvr>
</p:sld>
</file>

<file path=ppt/theme/theme1.xml><?xml version="1.0" encoding="utf-8"?>
<a:theme xmlns:a="http://schemas.openxmlformats.org/drawingml/2006/main" name="Office Theme">
  <a:themeElements>
    <a:clrScheme name="Kepos">
      <a:dk1>
        <a:srgbClr val="232A30"/>
      </a:dk1>
      <a:lt1>
        <a:sysClr val="window" lastClr="FFFFFF"/>
      </a:lt1>
      <a:dk2>
        <a:srgbClr val="EAF3F7"/>
      </a:dk2>
      <a:lt2>
        <a:srgbClr val="F5F5F5"/>
      </a:lt2>
      <a:accent1>
        <a:srgbClr val="E86D24"/>
      </a:accent1>
      <a:accent2>
        <a:srgbClr val="939598"/>
      </a:accent2>
      <a:accent3>
        <a:srgbClr val="2E6396"/>
      </a:accent3>
      <a:accent4>
        <a:srgbClr val="482545"/>
      </a:accent4>
      <a:accent5>
        <a:srgbClr val="054767"/>
      </a:accent5>
      <a:accent6>
        <a:srgbClr val="927E65"/>
      </a:accent6>
      <a:hlink>
        <a:srgbClr val="E86D24"/>
      </a:hlink>
      <a:folHlink>
        <a:srgbClr val="2E63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25293</TotalTime>
  <Words>1520</Words>
  <Application>Microsoft Office PowerPoint</Application>
  <PresentationFormat>Custom</PresentationFormat>
  <Paragraphs>310</Paragraphs>
  <Slides>13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Century Gothic</vt:lpstr>
      <vt:lpstr>Georgia</vt:lpstr>
      <vt:lpstr>Helvetica Neue</vt:lpstr>
      <vt:lpstr>Helvetica Neue Light</vt:lpstr>
      <vt:lpstr>Symbol</vt:lpstr>
      <vt:lpstr>Wingdings</vt:lpstr>
      <vt:lpstr>Office Theme</vt:lpstr>
      <vt:lpstr>Can Financial Engineering Help Save the Planet?</vt:lpstr>
      <vt:lpstr>Disclaimer </vt:lpstr>
      <vt:lpstr>Three Orders of Magnitude Misquote Billions versus Trillions</vt:lpstr>
      <vt:lpstr>From $1.5 Trillion to around $4 Trillion Can We Scale Low Carbon Investments 3 Times?</vt:lpstr>
      <vt:lpstr>DATA AGGREGATION Computation of the Carbon Barometer</vt:lpstr>
      <vt:lpstr>DATA AGGREGATION Overview of Seven Main Policies</vt:lpstr>
      <vt:lpstr>Carbon Barometer Evolution of Global Carbon Price</vt:lpstr>
      <vt:lpstr>DATA AGGREGATION Carbon Barometer Visualization</vt:lpstr>
      <vt:lpstr>DATA AGGREGATION Carbon Barometer Visualization</vt:lpstr>
      <vt:lpstr>DATA AGGREGATION Change in Carbon Barometer Price</vt:lpstr>
      <vt:lpstr>Carbon Barometer Policy Contributions</vt:lpstr>
      <vt:lpstr>Deriving a Product from the Carbon Barometer Carbon-Linked Bonds Reveal Forward Expectations</vt:lpstr>
      <vt:lpstr>Global Harmonization of Incentives to Reduce Emissions Highlight the Path to Elimination of Carbon Subsidies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Ovis User</dc:creator>
  <cp:lastModifiedBy>GAUCHON Maud</cp:lastModifiedBy>
  <cp:revision>1528</cp:revision>
  <cp:lastPrinted>2023-04-13T17:20:06Z</cp:lastPrinted>
  <dcterms:created xsi:type="dcterms:W3CDTF">2021-08-24T15:51:29Z</dcterms:created>
  <dcterms:modified xsi:type="dcterms:W3CDTF">2024-03-08T11:00:22Z</dcterms:modified>
</cp:coreProperties>
</file>